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sldIdLst>
    <p:sldId id="277" r:id="rId2"/>
    <p:sldId id="279" r:id="rId3"/>
    <p:sldId id="293" r:id="rId4"/>
    <p:sldId id="292" r:id="rId5"/>
    <p:sldId id="280" r:id="rId6"/>
    <p:sldId id="284" r:id="rId7"/>
    <p:sldId id="285" r:id="rId8"/>
    <p:sldId id="261" r:id="rId9"/>
    <p:sldId id="265" r:id="rId10"/>
    <p:sldId id="286" r:id="rId11"/>
    <p:sldId id="288" r:id="rId12"/>
    <p:sldId id="290" r:id="rId13"/>
    <p:sldId id="272" r:id="rId14"/>
    <p:sldId id="289" r:id="rId15"/>
    <p:sldId id="291" r:id="rId1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pos="3840" userDrawn="1">
          <p15:clr>
            <a:srgbClr val="A4A3A4"/>
          </p15:clr>
        </p15:guide>
        <p15:guide id="2" orient="horz" pos="2016" userDrawn="1">
          <p15:clr>
            <a:srgbClr val="A4A3A4"/>
          </p15:clr>
        </p15:guide>
        <p15:guide id="3" orient="horz" pos="3624" userDrawn="1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874AA42B-4635-426E-8A6B-94ACE01EEE96}" name="Garrett Campbell" initials="GC" userId="S::gcampbell@catalystortho.com::a7509900-71cd-4e46-82ca-5304d488ed35" providerId="AD"/>
  <p188:author id="{E23D1531-B44C-C715-DD8C-F2509BF1CD81}" name="Nicole Nelson" initials="NN" userId="RdHlF4GFx34Bw5JrGjFgkrVICXkb67cq56f/qlYaYCg=" providerId="None"/>
  <p188:author id="{3626584C-91EC-0509-3C46-B0E67FC6850F}" name="Nicole Nelson" initials="NN" userId="S::nnelson@catalystortho.com::389e7e87-7643-4c7a-beef-5d9f54a571fa" providerId="AD"/>
  <p188:author id="{A2660F7B-4E58-D9C9-06B0-588AA715AA6B}" name="Ephraim Akyuz" initials="EA" userId="S::eakyuz@catalystortho.com::41827d22-0274-483b-ba15-42759a759511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15AC4"/>
    <a:srgbClr val="F1F7FC"/>
    <a:srgbClr val="004A87"/>
    <a:srgbClr val="1D9ADD"/>
    <a:srgbClr val="002538"/>
    <a:srgbClr val="176FAC"/>
    <a:srgbClr val="115A9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0658"/>
    <p:restoredTop sz="81492" autoAdjust="0"/>
  </p:normalViewPr>
  <p:slideViewPr>
    <p:cSldViewPr snapToGrid="0">
      <p:cViewPr varScale="1">
        <p:scale>
          <a:sx n="183" d="100"/>
          <a:sy n="183" d="100"/>
        </p:scale>
        <p:origin x="3064" y="192"/>
      </p:cViewPr>
      <p:guideLst>
        <p:guide pos="3840"/>
        <p:guide orient="horz" pos="2016"/>
        <p:guide orient="horz" pos="3624"/>
      </p:guideLst>
    </p:cSldViewPr>
  </p:slideViewPr>
  <p:notesTextViewPr>
    <p:cViewPr>
      <p:scale>
        <a:sx n="114" d="100"/>
        <a:sy n="114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microsoft.com/office/2018/10/relationships/authors" Target="author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 b="0" i="0">
                <a:latin typeface="Arial" panose="020B0604020202020204" pitchFamily="34" charset="0"/>
              </a:defRPr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 b="0" i="0">
                <a:latin typeface="Arial" panose="020B0604020202020204" pitchFamily="34" charset="0"/>
              </a:defRPr>
            </a:lvl1pPr>
          </a:lstStyle>
          <a:p>
            <a:fld id="{E5A4534C-9966-1E45-85E8-301DD7275736}" type="datetimeFigureOut">
              <a:rPr lang="en-US" smtClean="0"/>
              <a:pPr/>
              <a:t>6/19/26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 b="0" i="0">
                <a:latin typeface="Arial" panose="020B0604020202020204" pitchFamily="34" charset="0"/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 b="0" i="0">
                <a:latin typeface="Arial" panose="020B0604020202020204" pitchFamily="34" charset="0"/>
              </a:defRPr>
            </a:lvl1pPr>
          </a:lstStyle>
          <a:p>
            <a:fld id="{6517F99B-5A7F-A040-8205-66EA53D498F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546022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b="0" i="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defTabSz="914400" rtl="0" eaLnBrk="1" latinLnBrk="0" hangingPunct="1">
      <a:defRPr sz="1200" b="0" i="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defTabSz="914400" rtl="0" eaLnBrk="1" latinLnBrk="0" hangingPunct="1">
      <a:defRPr sz="1200" b="0" i="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defTabSz="914400" rtl="0" eaLnBrk="1" latinLnBrk="0" hangingPunct="1">
      <a:defRPr sz="1200" b="0" i="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defTabSz="914400" rtl="0" eaLnBrk="1" latinLnBrk="0" hangingPunct="1">
      <a:defRPr sz="1200" b="0" i="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9722446-9101-4EFC-7FB0-7E9AAD2E87D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115A245-4039-64B8-7602-854806E9070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ACA49CF-ABC9-7EA9-2376-01570B7C68B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D96B87C-3E4A-85A3-0FF0-4C3428BC0F2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517F99B-5A7F-A040-8205-66EA53D498F5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611109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517F99B-5A7F-A040-8205-66EA53D498F5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974323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0219199-B974-ACAB-BD48-4829797EE19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6C8F8AB-F95B-36B6-7714-C3A9A5181FC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405FAE4-40F3-2CE6-C1BC-023B63D3806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Ellipsoid shaped implant to match the true shape of the humerus.</a:t>
            </a:r>
          </a:p>
          <a:p>
            <a:r>
              <a:rPr lang="en-US" dirty="0"/>
              <a:t>Extremely accurate and able to reproduce center or rotation and head height within a mm.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6F1FCC5-AE41-CBFB-632C-2BF150D3039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517F99B-5A7F-A040-8205-66EA53D498F5}" type="slidenum">
              <a:rPr lang="en-US" smtClean="0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867043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9EAC132-2686-0A1B-D114-0015049D31B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2D4CEC2-A91F-BE89-94C0-788C5390DD8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E81C2AE-4300-DEC6-A47F-C10C509E912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C79A5D2-9EB6-EC3D-275E-7963863B627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517F99B-5A7F-A040-8205-66EA53D498F5}" type="slidenum">
              <a:rPr lang="en-US" smtClean="0"/>
              <a:pPr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368525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>
                <a:latin typeface="Arial"/>
                <a:cs typeface="Arial"/>
              </a:rPr>
              <a:t>Design focused on restoring native shoulder function &amp; surgical efficiency </a:t>
            </a:r>
          </a:p>
          <a:p>
            <a:endParaRPr lang="en-US" dirty="0">
              <a:cs typeface="Arial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517F99B-5A7F-A040-8205-66EA53D498F5}" type="slidenum">
              <a:rPr lang="en-US" smtClean="0"/>
              <a:pPr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36547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0561DB-C497-4F81-87F1-8F4934323F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D9D89EB-D56E-93DF-A665-C2C91149D5C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66064A1-4E62-079B-BFED-82D30C27435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cs typeface="Arial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522988B-AD06-F354-29DC-9FEE9A2E147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517F99B-5A7F-A040-8205-66EA53D498F5}" type="slidenum">
              <a:rPr lang="en-US" smtClean="0"/>
              <a:pPr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499430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+ Content 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F72EB451-B741-871B-490B-F0D8927F1D46}"/>
              </a:ext>
            </a:extLst>
          </p:cNvPr>
          <p:cNvSpPr>
            <a:spLocks/>
          </p:cNvSpPr>
          <p:nvPr userDrawn="1"/>
        </p:nvSpPr>
        <p:spPr>
          <a:xfrm>
            <a:off x="6548467" y="1118862"/>
            <a:ext cx="5643531" cy="4538988"/>
          </a:xfrm>
          <a:prstGeom prst="rect">
            <a:avLst/>
          </a:prstGeom>
          <a:solidFill>
            <a:schemeClr val="bg2"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ound Single Corner Rectangle 17">
            <a:extLst>
              <a:ext uri="{FF2B5EF4-FFF2-40B4-BE49-F238E27FC236}">
                <a16:creationId xmlns:a16="http://schemas.microsoft.com/office/drawing/2014/main" id="{1CA35ECF-5EA1-DF2A-7FC1-AF6CE81289E3}"/>
              </a:ext>
            </a:extLst>
          </p:cNvPr>
          <p:cNvSpPr/>
          <p:nvPr userDrawn="1"/>
        </p:nvSpPr>
        <p:spPr>
          <a:xfrm flipH="1">
            <a:off x="7015523" y="4902413"/>
            <a:ext cx="5176476" cy="760720"/>
          </a:xfrm>
          <a:prstGeom prst="round1Rect">
            <a:avLst>
              <a:gd name="adj" fmla="val 50000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itle 9">
            <a:extLst>
              <a:ext uri="{FF2B5EF4-FFF2-40B4-BE49-F238E27FC236}">
                <a16:creationId xmlns:a16="http://schemas.microsoft.com/office/drawing/2014/main" id="{BCE08260-569D-82EF-4B87-BADFE98FA4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2833" y="2823673"/>
            <a:ext cx="5048131" cy="459079"/>
          </a:xfrm>
          <a:prstGeom prst="rect">
            <a:avLst/>
          </a:prstGeom>
        </p:spPr>
        <p:txBody>
          <a:bodyPr anchor="ctr" anchorCtr="0"/>
          <a:lstStyle>
            <a:lvl1pPr>
              <a:defRPr sz="2400" cap="all" spc="120" baseline="0">
                <a:solidFill>
                  <a:srgbClr val="015AC4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</a:t>
            </a:r>
          </a:p>
        </p:txBody>
      </p:sp>
      <p:sp>
        <p:nvSpPr>
          <p:cNvPr id="3" name="Text Placeholder 7">
            <a:extLst>
              <a:ext uri="{FF2B5EF4-FFF2-40B4-BE49-F238E27FC236}">
                <a16:creationId xmlns:a16="http://schemas.microsoft.com/office/drawing/2014/main" id="{2CFD680F-5A9D-D2D0-1075-0CA86BC2E9C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92833" y="3282753"/>
            <a:ext cx="5048131" cy="459079"/>
          </a:xfrm>
          <a:prstGeom prst="rect">
            <a:avLst/>
          </a:prstGeom>
        </p:spPr>
        <p:txBody>
          <a:bodyPr/>
          <a:lstStyle>
            <a:lvl1pPr marL="228600" indent="-228600">
              <a:buClr>
                <a:srgbClr val="00B0F0"/>
              </a:buClr>
              <a:buSzPct val="68000"/>
              <a:buFont typeface="System Font Regular"/>
              <a:buNone/>
              <a:defRPr sz="1800" b="0" i="0">
                <a:solidFill>
                  <a:srgbClr val="939498"/>
                </a:solidFill>
                <a:latin typeface="Arial" panose="020B0604020202020204" pitchFamily="34" charset="0"/>
              </a:defRPr>
            </a:lvl1pPr>
            <a:lvl2pPr marL="685800" indent="-283464" fontAlgn="ctr">
              <a:buClr>
                <a:srgbClr val="00B0F0"/>
              </a:buClr>
              <a:buSzPct val="68000"/>
              <a:buFont typeface="System Font Regular"/>
              <a:buChar char="—"/>
              <a:defRPr sz="2200" b="0" i="0">
                <a:solidFill>
                  <a:srgbClr val="939498"/>
                </a:solidFill>
                <a:latin typeface="Arial" panose="020B0604020202020204" pitchFamily="34" charset="0"/>
              </a:defRPr>
            </a:lvl2pPr>
            <a:lvl3pPr marL="1143000" indent="-228600" fontAlgn="ctr">
              <a:buClr>
                <a:srgbClr val="00B0F0"/>
              </a:buClr>
              <a:buSzPct val="68000"/>
              <a:buFont typeface="System Font Regular"/>
              <a:buChar char="•"/>
              <a:defRPr b="0" i="0">
                <a:solidFill>
                  <a:srgbClr val="939498"/>
                </a:solidFill>
                <a:latin typeface="Arial" panose="020B0604020202020204" pitchFamily="34" charset="0"/>
              </a:defRPr>
            </a:lvl3pPr>
            <a:lvl4pPr marL="1600200" indent="-228600" fontAlgn="ctr">
              <a:buClr>
                <a:srgbClr val="00B0F0"/>
              </a:buClr>
              <a:buSzPct val="54000"/>
              <a:buFont typeface="System Font Regular"/>
              <a:buChar char="○"/>
              <a:defRPr b="0" i="0">
                <a:solidFill>
                  <a:srgbClr val="939498"/>
                </a:solidFill>
                <a:latin typeface="Arial" panose="020B0604020202020204" pitchFamily="34" charset="0"/>
              </a:defRPr>
            </a:lvl4pPr>
            <a:lvl5pPr marL="2057400" indent="-228600" fontAlgn="ctr">
              <a:buClr>
                <a:srgbClr val="00B0F0"/>
              </a:buClr>
              <a:buSzPct val="68000"/>
              <a:buFont typeface="System Font Regular"/>
              <a:buChar char="&gt;"/>
              <a:defRPr b="0" i="0">
                <a:solidFill>
                  <a:srgbClr val="939498"/>
                </a:solidFill>
                <a:latin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7" name="Text Placeholder 7">
            <a:extLst>
              <a:ext uri="{FF2B5EF4-FFF2-40B4-BE49-F238E27FC236}">
                <a16:creationId xmlns:a16="http://schemas.microsoft.com/office/drawing/2014/main" id="{7FE8CE9F-DAF0-CD93-4F0D-496F99354F3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939945" y="3741832"/>
            <a:ext cx="3208919" cy="375793"/>
          </a:xfrm>
          <a:prstGeom prst="rect">
            <a:avLst/>
          </a:prstGeom>
        </p:spPr>
        <p:txBody>
          <a:bodyPr/>
          <a:lstStyle>
            <a:lvl1pPr marL="228600" indent="-228600">
              <a:buClr>
                <a:srgbClr val="00B0F0"/>
              </a:buClr>
              <a:buSzPct val="68000"/>
              <a:buFont typeface="System Font Regular"/>
              <a:buNone/>
              <a:defRPr sz="1600" b="0" i="0">
                <a:solidFill>
                  <a:srgbClr val="939498"/>
                </a:solidFill>
                <a:latin typeface="Arial" panose="020B0604020202020204" pitchFamily="34" charset="0"/>
              </a:defRPr>
            </a:lvl1pPr>
            <a:lvl2pPr marL="685800" indent="-283464" fontAlgn="ctr">
              <a:buClr>
                <a:srgbClr val="00B0F0"/>
              </a:buClr>
              <a:buSzPct val="68000"/>
              <a:buFont typeface="System Font Regular"/>
              <a:buChar char="—"/>
              <a:defRPr sz="2200" b="0" i="0">
                <a:solidFill>
                  <a:srgbClr val="939498"/>
                </a:solidFill>
                <a:latin typeface="Arial" panose="020B0604020202020204" pitchFamily="34" charset="0"/>
              </a:defRPr>
            </a:lvl2pPr>
            <a:lvl3pPr marL="1143000" indent="-228600" fontAlgn="ctr">
              <a:buClr>
                <a:srgbClr val="00B0F0"/>
              </a:buClr>
              <a:buSzPct val="68000"/>
              <a:buFont typeface="System Font Regular"/>
              <a:buChar char="•"/>
              <a:defRPr b="0" i="0">
                <a:solidFill>
                  <a:srgbClr val="939498"/>
                </a:solidFill>
                <a:latin typeface="Arial" panose="020B0604020202020204" pitchFamily="34" charset="0"/>
              </a:defRPr>
            </a:lvl3pPr>
            <a:lvl4pPr marL="1600200" indent="-228600" fontAlgn="ctr">
              <a:buClr>
                <a:srgbClr val="00B0F0"/>
              </a:buClr>
              <a:buSzPct val="54000"/>
              <a:buFont typeface="System Font Regular"/>
              <a:buChar char="○"/>
              <a:defRPr b="0" i="0">
                <a:solidFill>
                  <a:srgbClr val="939498"/>
                </a:solidFill>
                <a:latin typeface="Arial" panose="020B0604020202020204" pitchFamily="34" charset="0"/>
              </a:defRPr>
            </a:lvl4pPr>
            <a:lvl5pPr marL="2057400" indent="-228600" fontAlgn="ctr">
              <a:buClr>
                <a:srgbClr val="00B0F0"/>
              </a:buClr>
              <a:buSzPct val="68000"/>
              <a:buFont typeface="System Font Regular"/>
              <a:buChar char="&gt;"/>
              <a:defRPr b="0" i="0">
                <a:solidFill>
                  <a:srgbClr val="939498"/>
                </a:solidFill>
                <a:latin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add facility name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D8CA125E-C5C4-DFD7-F1D8-21B2A1E70B7E}"/>
              </a:ext>
            </a:extLst>
          </p:cNvPr>
          <p:cNvSpPr txBox="1"/>
          <p:nvPr userDrawn="1"/>
        </p:nvSpPr>
        <p:spPr>
          <a:xfrm>
            <a:off x="7719892" y="5017673"/>
            <a:ext cx="4103274" cy="676195"/>
          </a:xfrm>
          <a:prstGeom prst="rect">
            <a:avLst/>
          </a:prstGeom>
          <a:noFill/>
        </p:spPr>
        <p:txBody>
          <a:bodyPr wrap="none" rtlCol="0">
            <a:noAutofit/>
          </a:bodyPr>
          <a:lstStyle/>
          <a:p>
            <a:r>
              <a:rPr lang="en-US" sz="3200" i="1" dirty="0">
                <a:latin typeface="Aptos" panose="020B0004020202020204" pitchFamily="34" charset="0"/>
              </a:rPr>
              <a:t>W</a:t>
            </a:r>
            <a:r>
              <a:rPr lang="en-US" sz="3200" dirty="0">
                <a:latin typeface="Aptos" panose="020B0004020202020204" pitchFamily="34" charset="0"/>
              </a:rPr>
              <a:t>elcome</a:t>
            </a:r>
            <a:endParaRPr lang="en-US" dirty="0">
              <a:latin typeface="Aptos" panose="020B0004020202020204" pitchFamily="34" charset="0"/>
            </a:endParaRPr>
          </a:p>
        </p:txBody>
      </p:sp>
      <p:sp>
        <p:nvSpPr>
          <p:cNvPr id="17" name="Online Image Placeholder 16">
            <a:extLst>
              <a:ext uri="{FF2B5EF4-FFF2-40B4-BE49-F238E27FC236}">
                <a16:creationId xmlns:a16="http://schemas.microsoft.com/office/drawing/2014/main" id="{73D375DA-CBAC-BBCF-D52A-31AEC6E4E92A}"/>
              </a:ext>
            </a:extLst>
          </p:cNvPr>
          <p:cNvSpPr>
            <a:spLocks noGrp="1"/>
          </p:cNvSpPr>
          <p:nvPr>
            <p:ph type="clipArt" sz="quarter" idx="14"/>
          </p:nvPr>
        </p:nvSpPr>
        <p:spPr>
          <a:xfrm>
            <a:off x="339725" y="346075"/>
            <a:ext cx="1962041" cy="725980"/>
          </a:xfrm>
          <a:prstGeom prst="rect">
            <a:avLst/>
          </a:prstGeom>
        </p:spPr>
        <p:txBody>
          <a:bodyPr/>
          <a:lstStyle>
            <a:lvl1pPr>
              <a:buNone/>
              <a:defRPr/>
            </a:lvl1pPr>
          </a:lstStyle>
          <a:p>
            <a:endParaRPr lang="en-US" dirty="0"/>
          </a:p>
        </p:txBody>
      </p:sp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366668ED-7326-6ACB-A74B-DEA0D85DBE1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939946" y="3238862"/>
            <a:ext cx="4149812" cy="458788"/>
          </a:xfrm>
          <a:prstGeom prst="rect">
            <a:avLst/>
          </a:prstGeom>
        </p:spPr>
        <p:txBody>
          <a:bodyPr/>
          <a:lstStyle>
            <a:lvl1pPr>
              <a:buNone/>
              <a:defRPr sz="2000">
                <a:solidFill>
                  <a:srgbClr val="015AC4"/>
                </a:solidFill>
              </a:defRPr>
            </a:lvl1pPr>
          </a:lstStyle>
          <a:p>
            <a:pPr lvl="0"/>
            <a:r>
              <a:rPr lang="en-US" dirty="0"/>
              <a:t>CLICK TO ADD YOUR NAME</a:t>
            </a:r>
          </a:p>
        </p:txBody>
      </p:sp>
      <p:sp>
        <p:nvSpPr>
          <p:cNvPr id="22" name="Text Placeholder 2">
            <a:extLst>
              <a:ext uri="{FF2B5EF4-FFF2-40B4-BE49-F238E27FC236}">
                <a16:creationId xmlns:a16="http://schemas.microsoft.com/office/drawing/2014/main" id="{34B4CFF4-58B5-9FB9-B95B-4AACEB87B3B8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9670516" y="6577047"/>
            <a:ext cx="2152650" cy="184150"/>
          </a:xfrm>
          <a:prstGeom prst="rect">
            <a:avLst/>
          </a:prstGeom>
        </p:spPr>
        <p:txBody>
          <a:bodyPr lIns="0" rIns="0" anchor="ctr" anchorCtr="0"/>
          <a:lstStyle>
            <a:lvl1pPr marL="0" indent="0" algn="r">
              <a:buFontTx/>
              <a:buNone/>
              <a:defRPr sz="1000" cap="all" baseline="0">
                <a:solidFill>
                  <a:schemeClr val="tx1"/>
                </a:solidFill>
              </a:defRPr>
            </a:lvl1pPr>
            <a:lvl2pPr marL="457200" indent="0">
              <a:buFontTx/>
              <a:buNone/>
              <a:defRPr sz="1200">
                <a:solidFill>
                  <a:schemeClr val="bg1"/>
                </a:solidFill>
              </a:defRPr>
            </a:lvl2pPr>
            <a:lvl3pPr marL="914400" indent="0">
              <a:buFontTx/>
              <a:buNone/>
              <a:defRPr sz="1200">
                <a:solidFill>
                  <a:schemeClr val="bg1"/>
                </a:solidFill>
              </a:defRPr>
            </a:lvl3pPr>
            <a:lvl4pPr marL="1371600" indent="0">
              <a:buFontTx/>
              <a:buNone/>
              <a:defRPr sz="1200">
                <a:solidFill>
                  <a:schemeClr val="bg1"/>
                </a:solidFill>
              </a:defRPr>
            </a:lvl4pPr>
            <a:lvl5pPr marL="1828800" indent="0">
              <a:buFontTx/>
              <a:buNone/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add DOC #</a:t>
            </a:r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0C906040-8450-4CD0-E70C-FB81905A4503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5454815" y="2107106"/>
            <a:ext cx="2312987" cy="2354263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486152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16">
          <p15:clr>
            <a:srgbClr val="FBAE40"/>
          </p15:clr>
        </p15:guide>
        <p15:guide id="2" orient="horz" pos="960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+ Content 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 Diagonal Corner Rectangle 5">
            <a:extLst>
              <a:ext uri="{FF2B5EF4-FFF2-40B4-BE49-F238E27FC236}">
                <a16:creationId xmlns:a16="http://schemas.microsoft.com/office/drawing/2014/main" id="{708AD528-BDC3-37A4-5984-FA9B65B6F1DD}"/>
              </a:ext>
            </a:extLst>
          </p:cNvPr>
          <p:cNvSpPr/>
          <p:nvPr userDrawn="1"/>
        </p:nvSpPr>
        <p:spPr>
          <a:xfrm>
            <a:off x="-1503665" y="2760184"/>
            <a:ext cx="9416053" cy="3384308"/>
          </a:xfrm>
          <a:prstGeom prst="round2DiagRect">
            <a:avLst/>
          </a:prstGeom>
          <a:solidFill>
            <a:schemeClr val="bg1">
              <a:lumMod val="95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Picture Placeholder 3">
            <a:extLst>
              <a:ext uri="{FF2B5EF4-FFF2-40B4-BE49-F238E27FC236}">
                <a16:creationId xmlns:a16="http://schemas.microsoft.com/office/drawing/2014/main" id="{5940799D-89E8-F949-A471-A6D7223A1AF3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8001000" y="1524001"/>
            <a:ext cx="4038600" cy="4149436"/>
          </a:xfrm>
          <a:prstGeom prst="rect">
            <a:avLst/>
          </a:prstGeom>
        </p:spPr>
        <p:txBody>
          <a:bodyPr anchor="ctr" anchorCtr="0"/>
          <a:lstStyle>
            <a:lvl1pPr marL="0" indent="0" algn="ctr">
              <a:buFontTx/>
              <a:buNone/>
              <a:defRPr sz="2133" b="0" i="0" cap="all" baseline="0">
                <a:solidFill>
                  <a:srgbClr val="015AC4"/>
                </a:solidFill>
                <a:latin typeface="Arial" panose="020B0604020202020204" pitchFamily="34" charset="0"/>
              </a:defRPr>
            </a:lvl1pPr>
          </a:lstStyle>
          <a:p>
            <a:endParaRPr lang="en-US"/>
          </a:p>
        </p:txBody>
      </p:sp>
      <p:sp>
        <p:nvSpPr>
          <p:cNvPr id="9" name="Round Single Corner Rectangle 2">
            <a:extLst>
              <a:ext uri="{FF2B5EF4-FFF2-40B4-BE49-F238E27FC236}">
                <a16:creationId xmlns:a16="http://schemas.microsoft.com/office/drawing/2014/main" id="{E8FA1487-D333-0AAD-E0E3-821B863ED1FC}"/>
              </a:ext>
            </a:extLst>
          </p:cNvPr>
          <p:cNvSpPr/>
          <p:nvPr userDrawn="1"/>
        </p:nvSpPr>
        <p:spPr>
          <a:xfrm flipH="1" flipV="1">
            <a:off x="7015524" y="0"/>
            <a:ext cx="5176476" cy="760720"/>
          </a:xfrm>
          <a:prstGeom prst="round1Rect">
            <a:avLst>
              <a:gd name="adj" fmla="val 50000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Text Placeholder 27">
            <a:extLst>
              <a:ext uri="{FF2B5EF4-FFF2-40B4-BE49-F238E27FC236}">
                <a16:creationId xmlns:a16="http://schemas.microsoft.com/office/drawing/2014/main" id="{52E09177-3380-6BA1-9951-1D4FE3A69680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553996" y="195694"/>
            <a:ext cx="4397375" cy="369332"/>
          </a:xfrm>
          <a:prstGeom prst="rect">
            <a:avLst/>
          </a:prstGeom>
        </p:spPr>
        <p:txBody>
          <a:bodyPr/>
          <a:lstStyle>
            <a:lvl1pPr algn="ctr">
              <a:buNone/>
              <a:defRPr sz="1800"/>
            </a:lvl1pPr>
          </a:lstStyle>
          <a:p>
            <a:pPr lvl="0"/>
            <a:r>
              <a:rPr lang="en-US" dirty="0"/>
              <a:t>CLICK TO EDIT</a:t>
            </a:r>
          </a:p>
        </p:txBody>
      </p:sp>
      <p:sp>
        <p:nvSpPr>
          <p:cNvPr id="29" name="Text Placeholder 27">
            <a:extLst>
              <a:ext uri="{FF2B5EF4-FFF2-40B4-BE49-F238E27FC236}">
                <a16:creationId xmlns:a16="http://schemas.microsoft.com/office/drawing/2014/main" id="{411220E1-AAFD-1472-9310-DF4828F3E264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931862" y="1575786"/>
            <a:ext cx="6891915" cy="369332"/>
          </a:xfrm>
          <a:prstGeom prst="rect">
            <a:avLst/>
          </a:prstGeom>
        </p:spPr>
        <p:txBody>
          <a:bodyPr/>
          <a:lstStyle>
            <a:lvl1pPr algn="l">
              <a:buNone/>
              <a:defRPr sz="2400" b="1"/>
            </a:lvl1pPr>
          </a:lstStyle>
          <a:p>
            <a:pPr lvl="0"/>
            <a:r>
              <a:rPr lang="en-US" dirty="0"/>
              <a:t>CLICK TO EDIT</a:t>
            </a:r>
          </a:p>
        </p:txBody>
      </p:sp>
      <p:sp>
        <p:nvSpPr>
          <p:cNvPr id="31" name="Text Placeholder 30">
            <a:extLst>
              <a:ext uri="{FF2B5EF4-FFF2-40B4-BE49-F238E27FC236}">
                <a16:creationId xmlns:a16="http://schemas.microsoft.com/office/drawing/2014/main" id="{41B5586C-CE75-93A9-DC0B-4CBCDA083698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391241" y="3021724"/>
            <a:ext cx="7078505" cy="2979683"/>
          </a:xfrm>
          <a:prstGeom prst="rect">
            <a:avLst/>
          </a:prstGeom>
        </p:spPr>
        <p:txBody>
          <a:bodyPr/>
          <a:lstStyle>
            <a:lvl1pPr>
              <a:buClr>
                <a:srgbClr val="004A87"/>
              </a:buClr>
              <a:defRPr sz="1800"/>
            </a:lvl1pPr>
            <a:lvl2pPr>
              <a:buClr>
                <a:srgbClr val="004A87"/>
              </a:buClr>
              <a:defRPr sz="1600"/>
            </a:lvl2pPr>
            <a:lvl3pPr>
              <a:buClr>
                <a:srgbClr val="004A87"/>
              </a:buClr>
              <a:defRPr sz="1400"/>
            </a:lvl3pPr>
            <a:lvl4pPr>
              <a:buClr>
                <a:srgbClr val="004A87"/>
              </a:buClr>
              <a:defRPr sz="1200"/>
            </a:lvl4pPr>
            <a:lvl5pPr>
              <a:buClr>
                <a:srgbClr val="004A87"/>
              </a:buCl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32" name="Text Placeholder 27">
            <a:extLst>
              <a:ext uri="{FF2B5EF4-FFF2-40B4-BE49-F238E27FC236}">
                <a16:creationId xmlns:a16="http://schemas.microsoft.com/office/drawing/2014/main" id="{5573D808-8677-ABEE-8EDB-B0DE21C0BC76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91241" y="6262867"/>
            <a:ext cx="6891915" cy="369332"/>
          </a:xfrm>
          <a:prstGeom prst="rect">
            <a:avLst/>
          </a:prstGeom>
        </p:spPr>
        <p:txBody>
          <a:bodyPr/>
          <a:lstStyle>
            <a:lvl1pPr algn="l">
              <a:buFont typeface="+mj-lt"/>
              <a:buAutoNum type="arabicPeriod"/>
              <a:defRPr sz="600" b="0"/>
            </a:lvl1pPr>
          </a:lstStyle>
          <a:p>
            <a:pPr lvl="0"/>
            <a:r>
              <a:rPr lang="en-US" dirty="0"/>
              <a:t>REFERENCE</a:t>
            </a:r>
          </a:p>
        </p:txBody>
      </p:sp>
      <p:sp>
        <p:nvSpPr>
          <p:cNvPr id="2" name="Online Image Placeholder 16">
            <a:extLst>
              <a:ext uri="{FF2B5EF4-FFF2-40B4-BE49-F238E27FC236}">
                <a16:creationId xmlns:a16="http://schemas.microsoft.com/office/drawing/2014/main" id="{2C7B19B0-B1D5-EED9-DF9D-3544760BF2A9}"/>
              </a:ext>
            </a:extLst>
          </p:cNvPr>
          <p:cNvSpPr>
            <a:spLocks noGrp="1"/>
          </p:cNvSpPr>
          <p:nvPr>
            <p:ph type="clipArt" sz="quarter" idx="14"/>
          </p:nvPr>
        </p:nvSpPr>
        <p:spPr>
          <a:xfrm>
            <a:off x="339725" y="346075"/>
            <a:ext cx="1962041" cy="725980"/>
          </a:xfrm>
          <a:prstGeom prst="rect">
            <a:avLst/>
          </a:prstGeom>
        </p:spPr>
        <p:txBody>
          <a:bodyPr/>
          <a:lstStyle>
            <a:lvl1pPr>
              <a:buNone/>
              <a:defRPr/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6538677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16">
          <p15:clr>
            <a:srgbClr val="FBAE40"/>
          </p15:clr>
        </p15:guide>
        <p15:guide id="2" orient="horz" pos="960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- White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3828573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16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061300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63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s://catalystortho.com/healthcare-professionals/instructions-for-use/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0.jpe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hyperlink" Target="https://doi.org/10.1016/j.jseint.2021.03.007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360EE1-A8C4-C16D-B329-2977E04213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Shoulder arthroplasty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9F82540-CB7F-BE34-F20C-A194FA3B0D3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Solutions for Chronic </a:t>
            </a:r>
            <a:r>
              <a:rPr lang="en-US"/>
              <a:t>Shoulder Pain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53C8B88-AE11-8D73-6470-995B1BFEA07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Online Image Placeholder 4">
            <a:extLst>
              <a:ext uri="{FF2B5EF4-FFF2-40B4-BE49-F238E27FC236}">
                <a16:creationId xmlns:a16="http://schemas.microsoft.com/office/drawing/2014/main" id="{4E209E81-5DDB-A995-7E0C-0B8DC69D11A3}"/>
              </a:ext>
            </a:extLst>
          </p:cNvPr>
          <p:cNvSpPr>
            <a:spLocks noGrp="1"/>
          </p:cNvSpPr>
          <p:nvPr>
            <p:ph type="clipArt" sz="quarter" idx="14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4393F210-740A-9C5E-CD54-E3F7E986A0A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E53FED43-0D1A-1B2A-16C3-0658DED2C50E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AD4CE377-1E6C-4F1E-E127-DF1A27EA4864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r>
              <a:rPr lang="en-US" sz="800"/>
              <a:t>CAPD-0006-A</a:t>
            </a:r>
          </a:p>
        </p:txBody>
      </p:sp>
      <p:sp>
        <p:nvSpPr>
          <p:cNvPr id="12" name="Text Placeholder 10">
            <a:extLst>
              <a:ext uri="{FF2B5EF4-FFF2-40B4-BE49-F238E27FC236}">
                <a16:creationId xmlns:a16="http://schemas.microsoft.com/office/drawing/2014/main" id="{43A0862D-D4B1-6C7B-0421-799EC29019CF}"/>
              </a:ext>
            </a:extLst>
          </p:cNvPr>
          <p:cNvSpPr txBox="1">
            <a:spLocks/>
          </p:cNvSpPr>
          <p:nvPr/>
        </p:nvSpPr>
        <p:spPr>
          <a:xfrm>
            <a:off x="415916" y="6577047"/>
            <a:ext cx="5025047" cy="128553"/>
          </a:xfrm>
          <a:prstGeom prst="rect">
            <a:avLst/>
          </a:prstGeom>
        </p:spPr>
        <p:txBody>
          <a:bodyPr lIns="0" rIns="0" anchor="ctr" anchorCtr="0"/>
          <a:lstStyle>
            <a:lvl1pPr marL="0" indent="0" algn="r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1000" kern="1200" cap="all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2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2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2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2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/>
              <a:t>See the </a:t>
            </a:r>
            <a:r>
              <a:rPr lang="en-US">
                <a:hlinkClick r:id="rId2"/>
              </a:rPr>
              <a:t>Instructions for Use</a:t>
            </a:r>
            <a:r>
              <a:rPr lang="en-US"/>
              <a:t> for full prescribing information.</a:t>
            </a:r>
            <a:endParaRPr lang="en-US" sz="800"/>
          </a:p>
        </p:txBody>
      </p:sp>
    </p:spTree>
    <p:extLst>
      <p:ext uri="{BB962C8B-B14F-4D97-AF65-F5344CB8AC3E}">
        <p14:creationId xmlns:p14="http://schemas.microsoft.com/office/powerpoint/2010/main" val="408583029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811723-5D41-C37D-7B10-82FA09FD0C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0CF1C92-E2AE-6385-5177-04689CDD249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7553996" y="195694"/>
            <a:ext cx="4397375" cy="369332"/>
          </a:xfrm>
        </p:spPr>
        <p:txBody>
          <a:bodyPr/>
          <a:lstStyle/>
          <a:p>
            <a:r>
              <a:rPr lang="en-US" dirty="0" err="1"/>
              <a:t>rTSA</a:t>
            </a:r>
            <a:endParaRPr lang="en-US" dirty="0"/>
          </a:p>
          <a:p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2A2720C-39E9-609F-030B-08D17F36219F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61811" y="1601065"/>
            <a:ext cx="7509659" cy="369332"/>
          </a:xfrm>
        </p:spPr>
        <p:txBody>
          <a:bodyPr/>
          <a:lstStyle/>
          <a:p>
            <a:pPr marL="0" indent="0"/>
            <a:r>
              <a:rPr lang="en-US" dirty="0"/>
              <a:t>REVERSE TOTAL SHOULDER ARTHROPLASTY</a:t>
            </a:r>
          </a:p>
          <a:p>
            <a:pPr marL="0" indent="0"/>
            <a:r>
              <a:rPr lang="en-US" dirty="0"/>
              <a:t>(</a:t>
            </a:r>
            <a:r>
              <a:rPr lang="en-US" sz="1600" cap="small" dirty="0"/>
              <a:t>R</a:t>
            </a:r>
            <a:r>
              <a:rPr lang="en-US" dirty="0"/>
              <a:t>TSA) </a:t>
            </a:r>
          </a:p>
          <a:p>
            <a:endParaRPr lang="en-US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99D96DE3-7650-E474-D049-8F62B1BB9650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61811" y="3085241"/>
            <a:ext cx="6635916" cy="3123054"/>
          </a:xfrm>
        </p:spPr>
        <p:txBody>
          <a:bodyPr/>
          <a:lstStyle/>
          <a:p>
            <a:r>
              <a:rPr lang="en-US" dirty="0"/>
              <a:t>Consists of reversed prosthesis that offers a “fixed fulcrum,” allowing arm to be raised when rotator cuff muscles are absent</a:t>
            </a:r>
          </a:p>
          <a:p>
            <a:r>
              <a:rPr lang="en-US" dirty="0"/>
              <a:t>Used for patients:</a:t>
            </a:r>
          </a:p>
          <a:p>
            <a:pPr lvl="1"/>
            <a:r>
              <a:rPr lang="en-US" dirty="0"/>
              <a:t>With irreparable rotator cuff</a:t>
            </a:r>
          </a:p>
          <a:p>
            <a:pPr lvl="1"/>
            <a:r>
              <a:rPr lang="en-US" dirty="0"/>
              <a:t>Arthritis</a:t>
            </a:r>
          </a:p>
          <a:p>
            <a:pPr lvl="1"/>
            <a:r>
              <a:rPr lang="en-US" dirty="0"/>
              <a:t>Where it is impossible to lift arm</a:t>
            </a:r>
          </a:p>
          <a:p>
            <a:pPr lvl="1"/>
            <a:r>
              <a:rPr lang="en-US" dirty="0"/>
              <a:t>Other complex shoulder issues and previously failed surgical treatments</a:t>
            </a:r>
          </a:p>
          <a:p>
            <a:pPr marL="0" indent="0">
              <a:buNone/>
            </a:pPr>
            <a:endParaRPr lang="en-US" dirty="0"/>
          </a:p>
          <a:p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A4EDBAE0-91E3-8007-F68F-68DC27354A95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610233" y="1880613"/>
            <a:ext cx="3463946" cy="47816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818900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>
            <a:extLst>
              <a:ext uri="{FF2B5EF4-FFF2-40B4-BE49-F238E27FC236}">
                <a16:creationId xmlns:a16="http://schemas.microsoft.com/office/drawing/2014/main" id="{70D80FC4-C828-E43A-EFDC-5BF1B29D5E8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-4" b="-2"/>
          <a:stretch>
            <a:fillRect/>
          </a:stretch>
        </p:blipFill>
        <p:spPr bwMode="auto">
          <a:xfrm>
            <a:off x="8506587" y="1932907"/>
            <a:ext cx="3666565" cy="40050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 Placeholder 4">
            <a:extLst>
              <a:ext uri="{FF2B5EF4-FFF2-40B4-BE49-F238E27FC236}">
                <a16:creationId xmlns:a16="http://schemas.microsoft.com/office/drawing/2014/main" id="{9AB4C912-228B-CFD8-0001-DA6DE526D9AF}"/>
              </a:ext>
            </a:extLst>
          </p:cNvPr>
          <p:cNvSpPr txBox="1">
            <a:spLocks/>
          </p:cNvSpPr>
          <p:nvPr/>
        </p:nvSpPr>
        <p:spPr>
          <a:xfrm>
            <a:off x="625643" y="1099899"/>
            <a:ext cx="6510264" cy="368300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dirty="0"/>
              <a:t>POST-OP RESULTS</a:t>
            </a:r>
          </a:p>
          <a:p>
            <a:endParaRPr lang="en-US" dirty="0"/>
          </a:p>
        </p:txBody>
      </p:sp>
      <p:pic>
        <p:nvPicPr>
          <p:cNvPr id="14" name="Picture 13" descr="A x-ray of a shoulder&#10;&#10;Description automatically generated">
            <a:extLst>
              <a:ext uri="{FF2B5EF4-FFF2-40B4-BE49-F238E27FC236}">
                <a16:creationId xmlns:a16="http://schemas.microsoft.com/office/drawing/2014/main" id="{DFDF80D5-888B-E24C-0694-D1F0215B6181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4257166" y="1932907"/>
            <a:ext cx="4024834" cy="4016828"/>
          </a:xfrm>
          <a:prstGeom prst="rect">
            <a:avLst/>
          </a:prstGeom>
        </p:spPr>
      </p:pic>
      <p:pic>
        <p:nvPicPr>
          <p:cNvPr id="3074" name="Picture 2">
            <a:extLst>
              <a:ext uri="{FF2B5EF4-FFF2-40B4-BE49-F238E27FC236}">
                <a16:creationId xmlns:a16="http://schemas.microsoft.com/office/drawing/2014/main" id="{C280E551-970C-D176-6708-18CB6557594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1932907"/>
            <a:ext cx="4024834" cy="40168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Text Placeholder 4">
            <a:extLst>
              <a:ext uri="{FF2B5EF4-FFF2-40B4-BE49-F238E27FC236}">
                <a16:creationId xmlns:a16="http://schemas.microsoft.com/office/drawing/2014/main" id="{ABA84EFC-A82C-055B-D34D-76C232181764}"/>
              </a:ext>
            </a:extLst>
          </p:cNvPr>
          <p:cNvSpPr txBox="1">
            <a:spLocks/>
          </p:cNvSpPr>
          <p:nvPr/>
        </p:nvSpPr>
        <p:spPr>
          <a:xfrm>
            <a:off x="625643" y="5560416"/>
            <a:ext cx="2733930" cy="316348"/>
          </a:xfrm>
          <a:prstGeom prst="rect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US" sz="1600" dirty="0"/>
              <a:t>STEMLESS ANATOMIC</a:t>
            </a:r>
          </a:p>
          <a:p>
            <a:pPr algn="ctr"/>
            <a:endParaRPr lang="en-US" dirty="0"/>
          </a:p>
        </p:txBody>
      </p:sp>
      <p:sp>
        <p:nvSpPr>
          <p:cNvPr id="19" name="Text Placeholder 4">
            <a:extLst>
              <a:ext uri="{FF2B5EF4-FFF2-40B4-BE49-F238E27FC236}">
                <a16:creationId xmlns:a16="http://schemas.microsoft.com/office/drawing/2014/main" id="{2AC90441-378A-2F8E-6A48-CCEE01870C8F}"/>
              </a:ext>
            </a:extLst>
          </p:cNvPr>
          <p:cNvSpPr txBox="1">
            <a:spLocks/>
          </p:cNvSpPr>
          <p:nvPr/>
        </p:nvSpPr>
        <p:spPr>
          <a:xfrm>
            <a:off x="5113866" y="5549618"/>
            <a:ext cx="2533227" cy="316348"/>
          </a:xfrm>
          <a:prstGeom prst="rect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US" sz="1600" dirty="0"/>
              <a:t>STEMMED ANATOMIC</a:t>
            </a:r>
          </a:p>
          <a:p>
            <a:pPr algn="ctr"/>
            <a:endParaRPr lang="en-US" dirty="0"/>
          </a:p>
        </p:txBody>
      </p:sp>
      <p:sp>
        <p:nvSpPr>
          <p:cNvPr id="21" name="Text Placeholder 4">
            <a:extLst>
              <a:ext uri="{FF2B5EF4-FFF2-40B4-BE49-F238E27FC236}">
                <a16:creationId xmlns:a16="http://schemas.microsoft.com/office/drawing/2014/main" id="{57C59CE8-3D99-FEFA-70C2-E9E1B5669C5F}"/>
              </a:ext>
            </a:extLst>
          </p:cNvPr>
          <p:cNvSpPr txBox="1">
            <a:spLocks/>
          </p:cNvSpPr>
          <p:nvPr/>
        </p:nvSpPr>
        <p:spPr>
          <a:xfrm>
            <a:off x="9272693" y="5549618"/>
            <a:ext cx="2343574" cy="316348"/>
          </a:xfrm>
          <a:prstGeom prst="rect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US" sz="1600" dirty="0"/>
              <a:t>REVERSE</a:t>
            </a:r>
          </a:p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597991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22C8716-3C92-95B5-F861-6CC14F65AE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4">
            <a:extLst>
              <a:ext uri="{FF2B5EF4-FFF2-40B4-BE49-F238E27FC236}">
                <a16:creationId xmlns:a16="http://schemas.microsoft.com/office/drawing/2014/main" id="{ED5FA724-D75D-BB97-2F24-24F1FA1E8299}"/>
              </a:ext>
            </a:extLst>
          </p:cNvPr>
          <p:cNvSpPr txBox="1">
            <a:spLocks/>
          </p:cNvSpPr>
          <p:nvPr/>
        </p:nvSpPr>
        <p:spPr>
          <a:xfrm>
            <a:off x="544363" y="930566"/>
            <a:ext cx="6510264" cy="368300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dirty="0"/>
              <a:t>PATIENT TESTIMONIAL</a:t>
            </a:r>
          </a:p>
          <a:p>
            <a:endParaRPr lang="en-US" dirty="0"/>
          </a:p>
        </p:txBody>
      </p:sp>
      <p:sp>
        <p:nvSpPr>
          <p:cNvPr id="3" name="Round Diagonal Corner Rectangle 5">
            <a:extLst>
              <a:ext uri="{FF2B5EF4-FFF2-40B4-BE49-F238E27FC236}">
                <a16:creationId xmlns:a16="http://schemas.microsoft.com/office/drawing/2014/main" id="{2A8F3431-BF08-4AB0-47DC-5B4671C53C94}"/>
              </a:ext>
            </a:extLst>
          </p:cNvPr>
          <p:cNvSpPr/>
          <p:nvPr/>
        </p:nvSpPr>
        <p:spPr>
          <a:xfrm>
            <a:off x="95416" y="2495316"/>
            <a:ext cx="11791784" cy="3658145"/>
          </a:xfrm>
          <a:prstGeom prst="round2DiagRect">
            <a:avLst/>
          </a:prstGeom>
          <a:solidFill>
            <a:schemeClr val="bg1">
              <a:lumMod val="95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6E10624-287B-2066-258C-AFE659B6F491}"/>
              </a:ext>
            </a:extLst>
          </p:cNvPr>
          <p:cNvSpPr txBox="1"/>
          <p:nvPr/>
        </p:nvSpPr>
        <p:spPr>
          <a:xfrm>
            <a:off x="546811" y="2850394"/>
            <a:ext cx="10664527" cy="3077766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noAutofit/>
          </a:bodyPr>
          <a:lstStyle/>
          <a:p>
            <a:pPr>
              <a:spcAft>
                <a:spcPts val="600"/>
              </a:spcAft>
              <a:buClr>
                <a:srgbClr val="1D9ADD"/>
              </a:buClr>
            </a:pPr>
            <a:endParaRPr lang="en-US" sz="2000" b="1" i="1" dirty="0">
              <a:cs typeface="Arial" panose="020B0604020202020204"/>
            </a:endParaRPr>
          </a:p>
          <a:p>
            <a:pPr>
              <a:spcAft>
                <a:spcPts val="600"/>
              </a:spcAft>
              <a:buClr>
                <a:srgbClr val="1D9ADD"/>
              </a:buClr>
            </a:pPr>
            <a:r>
              <a:rPr lang="en-US" sz="2000" b="1" dirty="0">
                <a:cs typeface="Arial" panose="020B0604020202020204"/>
              </a:rPr>
              <a:t>SUGGESTION: </a:t>
            </a:r>
            <a:r>
              <a:rPr lang="en-US" sz="2000" dirty="0">
                <a:cs typeface="Arial" panose="020B0604020202020204"/>
              </a:rPr>
              <a:t>Invite a former patient to attend, share their experience and answer audience questions. As an alternative, add a video of a patient showing post-op results.</a:t>
            </a:r>
          </a:p>
          <a:p>
            <a:pPr>
              <a:spcAft>
                <a:spcPts val="600"/>
              </a:spcAft>
              <a:buClr>
                <a:srgbClr val="1D9ADD"/>
              </a:buClr>
            </a:pPr>
            <a:endParaRPr lang="en-US" sz="2000" b="1" i="1" dirty="0">
              <a:cs typeface="Arial" panose="020B0604020202020204"/>
            </a:endParaRPr>
          </a:p>
          <a:p>
            <a:pPr>
              <a:spcAft>
                <a:spcPts val="600"/>
              </a:spcAft>
              <a:buClr>
                <a:srgbClr val="1D9ADD"/>
              </a:buClr>
            </a:pPr>
            <a:r>
              <a:rPr lang="en-US" sz="2000" b="1" i="1" dirty="0">
                <a:cs typeface="Arial" panose="020B0604020202020204"/>
              </a:rPr>
              <a:t>IMPORTANT: </a:t>
            </a:r>
            <a:r>
              <a:rPr lang="en-US" sz="2000" i="1" dirty="0">
                <a:cs typeface="Arial" panose="020B0604020202020204"/>
              </a:rPr>
              <a:t>If you share a video, make sure to consider HIPAA and any other necessary facility approvals.</a:t>
            </a:r>
            <a:endParaRPr lang="en-US" sz="2000" dirty="0">
              <a:cs typeface="Arial" panose="020B0604020202020204"/>
            </a:endParaRPr>
          </a:p>
        </p:txBody>
      </p:sp>
      <p:sp>
        <p:nvSpPr>
          <p:cNvPr id="9" name="Round Single Corner Rectangle 2">
            <a:extLst>
              <a:ext uri="{FF2B5EF4-FFF2-40B4-BE49-F238E27FC236}">
                <a16:creationId xmlns:a16="http://schemas.microsoft.com/office/drawing/2014/main" id="{2593A139-D0AA-1CF3-232B-03EB3E3356F8}"/>
              </a:ext>
            </a:extLst>
          </p:cNvPr>
          <p:cNvSpPr/>
          <p:nvPr/>
        </p:nvSpPr>
        <p:spPr>
          <a:xfrm flipH="1" flipV="1">
            <a:off x="7015524" y="0"/>
            <a:ext cx="5176476" cy="760720"/>
          </a:xfrm>
          <a:prstGeom prst="round1Rect">
            <a:avLst>
              <a:gd name="adj" fmla="val 50000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5B518131-F136-BAA8-B2DC-00D7DA203A51}"/>
              </a:ext>
            </a:extLst>
          </p:cNvPr>
          <p:cNvSpPr txBox="1"/>
          <p:nvPr/>
        </p:nvSpPr>
        <p:spPr>
          <a:xfrm>
            <a:off x="7020733" y="238205"/>
            <a:ext cx="5171267" cy="369332"/>
          </a:xfrm>
          <a:prstGeom prst="rect">
            <a:avLst/>
          </a:prstGeom>
          <a:noFill/>
          <a:effectLst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n-US" dirty="0"/>
              <a:t>[</a:t>
            </a:r>
            <a:r>
              <a:rPr lang="en-US" dirty="0" err="1"/>
              <a:t>aTSA</a:t>
            </a:r>
            <a:r>
              <a:rPr lang="en-US" dirty="0"/>
              <a:t>/</a:t>
            </a:r>
            <a:r>
              <a:rPr lang="en-US" dirty="0" err="1"/>
              <a:t>rTSA</a:t>
            </a:r>
            <a:r>
              <a:rPr lang="en-US" dirty="0"/>
              <a:t>] CASE </a:t>
            </a:r>
          </a:p>
        </p:txBody>
      </p:sp>
    </p:spTree>
    <p:extLst>
      <p:ext uri="{BB962C8B-B14F-4D97-AF65-F5344CB8AC3E}">
        <p14:creationId xmlns:p14="http://schemas.microsoft.com/office/powerpoint/2010/main" val="428964511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21369D0C-A697-D8EB-334D-498B3EC7B21D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5698545" y="774726"/>
            <a:ext cx="6493455" cy="6083274"/>
          </a:xfrm>
          <a:prstGeom prst="rect">
            <a:avLst/>
          </a:prstGeom>
        </p:spPr>
      </p:pic>
      <p:sp>
        <p:nvSpPr>
          <p:cNvPr id="9" name="Round Diagonal Corner Rectangle 5">
            <a:extLst>
              <a:ext uri="{FF2B5EF4-FFF2-40B4-BE49-F238E27FC236}">
                <a16:creationId xmlns:a16="http://schemas.microsoft.com/office/drawing/2014/main" id="{C2917D07-17C3-E630-1CC2-B7E704DED67F}"/>
              </a:ext>
            </a:extLst>
          </p:cNvPr>
          <p:cNvSpPr/>
          <p:nvPr/>
        </p:nvSpPr>
        <p:spPr>
          <a:xfrm>
            <a:off x="-1518962" y="2470602"/>
            <a:ext cx="11096455" cy="3658145"/>
          </a:xfrm>
          <a:prstGeom prst="round2DiagRect">
            <a:avLst/>
          </a:prstGeom>
          <a:solidFill>
            <a:schemeClr val="bg1">
              <a:lumMod val="95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B3531C1C-6C3E-695D-B5B8-86F4204EBF6A}"/>
              </a:ext>
            </a:extLst>
          </p:cNvPr>
          <p:cNvSpPr txBox="1"/>
          <p:nvPr/>
        </p:nvSpPr>
        <p:spPr>
          <a:xfrm>
            <a:off x="546812" y="2850394"/>
            <a:ext cx="8450884" cy="3077766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noAutofit/>
          </a:bodyPr>
          <a:lstStyle/>
          <a:p>
            <a:pPr marL="194310" indent="-194310">
              <a:spcAft>
                <a:spcPts val="600"/>
              </a:spcAft>
              <a:buClr>
                <a:srgbClr val="1D9ADD"/>
              </a:buClr>
              <a:buFont typeface="Arial" panose="020B0604020202020204" pitchFamily="34" charset="0"/>
              <a:buChar char="•"/>
            </a:pPr>
            <a:r>
              <a:rPr lang="en-US" sz="2000" dirty="0">
                <a:cs typeface="Arial"/>
              </a:rPr>
              <a:t>Infection</a:t>
            </a:r>
            <a:endParaRPr lang="en-US" sz="2000" dirty="0"/>
          </a:p>
          <a:p>
            <a:pPr marL="194310" indent="-194310">
              <a:spcAft>
                <a:spcPts val="600"/>
              </a:spcAft>
              <a:buClr>
                <a:srgbClr val="1D9ADD"/>
              </a:buClr>
              <a:buFont typeface="Arial" panose="020B0604020202020204" pitchFamily="34" charset="0"/>
              <a:buChar char="•"/>
            </a:pPr>
            <a:r>
              <a:rPr lang="en-US" sz="2000" dirty="0">
                <a:cs typeface="Arial"/>
              </a:rPr>
              <a:t>Dislocation</a:t>
            </a:r>
          </a:p>
          <a:p>
            <a:pPr marL="194310" indent="-194310">
              <a:spcAft>
                <a:spcPts val="600"/>
              </a:spcAft>
              <a:buClr>
                <a:srgbClr val="1D9ADD"/>
              </a:buClr>
              <a:buFont typeface="Arial" panose="020B0604020202020204" pitchFamily="34" charset="0"/>
              <a:buChar char="•"/>
            </a:pPr>
            <a:r>
              <a:rPr lang="en-US" sz="2000" dirty="0"/>
              <a:t>Postoperative fractures</a:t>
            </a:r>
            <a:endParaRPr lang="en-US" sz="2000" dirty="0">
              <a:cs typeface="Arial" panose="020B0604020202020204"/>
            </a:endParaRPr>
          </a:p>
          <a:p>
            <a:pPr marL="194310" indent="-194310">
              <a:spcAft>
                <a:spcPts val="600"/>
              </a:spcAft>
              <a:buClr>
                <a:srgbClr val="1D9ADD"/>
              </a:buClr>
              <a:buFont typeface="Arial" panose="020B0604020202020204" pitchFamily="34" charset="0"/>
              <a:buChar char="•"/>
            </a:pPr>
            <a:r>
              <a:rPr lang="en-US" sz="2000" dirty="0">
                <a:cs typeface="Arial" panose="020B0604020202020204"/>
              </a:rPr>
              <a:t>Glenoid component failure</a:t>
            </a:r>
          </a:p>
          <a:p>
            <a:pPr marL="194310" indent="-194310">
              <a:spcAft>
                <a:spcPts val="600"/>
              </a:spcAft>
              <a:buClr>
                <a:srgbClr val="1D9ADD"/>
              </a:buClr>
              <a:buFont typeface="Arial" panose="020B0604020202020204" pitchFamily="34" charset="0"/>
              <a:buChar char="•"/>
            </a:pPr>
            <a:endParaRPr lang="en-US" sz="2000" dirty="0">
              <a:cs typeface="Arial" panose="020B0604020202020204"/>
            </a:endParaRPr>
          </a:p>
          <a:p>
            <a:pPr>
              <a:spcAft>
                <a:spcPts val="600"/>
              </a:spcAft>
              <a:buClr>
                <a:srgbClr val="1D9ADD"/>
              </a:buClr>
            </a:pPr>
            <a:r>
              <a:rPr lang="en-US" sz="2000" b="1" dirty="0">
                <a:cs typeface="Arial" panose="020B0604020202020204"/>
              </a:rPr>
              <a:t>IMPORTANT:</a:t>
            </a:r>
            <a:r>
              <a:rPr lang="en-US" sz="2000" dirty="0">
                <a:cs typeface="Arial" panose="020B0604020202020204"/>
              </a:rPr>
              <a:t> Patients considering shoulder replacement should talk </a:t>
            </a:r>
            <a:br>
              <a:rPr lang="en-US" sz="2000" dirty="0">
                <a:cs typeface="Arial" panose="020B0604020202020204"/>
              </a:rPr>
            </a:br>
            <a:r>
              <a:rPr lang="en-US" sz="2000" dirty="0">
                <a:cs typeface="Arial" panose="020B0604020202020204"/>
              </a:rPr>
              <a:t>with their doctor about the benefits and risks before proceeding with </a:t>
            </a:r>
            <a:br>
              <a:rPr lang="en-US" sz="2000" dirty="0">
                <a:cs typeface="Arial" panose="020B0604020202020204"/>
              </a:rPr>
            </a:br>
            <a:r>
              <a:rPr lang="en-US" sz="2000" dirty="0">
                <a:cs typeface="Arial" panose="020B0604020202020204"/>
              </a:rPr>
              <a:t>any treatment option.</a:t>
            </a:r>
            <a:endParaRPr lang="en-US" sz="2000" b="1" i="1" dirty="0">
              <a:cs typeface="Arial" panose="020B0604020202020204"/>
            </a:endParaRPr>
          </a:p>
        </p:txBody>
      </p:sp>
      <p:sp>
        <p:nvSpPr>
          <p:cNvPr id="4" name="Round Single Corner Rectangle 2">
            <a:extLst>
              <a:ext uri="{FF2B5EF4-FFF2-40B4-BE49-F238E27FC236}">
                <a16:creationId xmlns:a16="http://schemas.microsoft.com/office/drawing/2014/main" id="{3F13598F-92AC-9367-460C-30D10F0516B4}"/>
              </a:ext>
            </a:extLst>
          </p:cNvPr>
          <p:cNvSpPr/>
          <p:nvPr/>
        </p:nvSpPr>
        <p:spPr>
          <a:xfrm flipH="1" flipV="1">
            <a:off x="7015524" y="0"/>
            <a:ext cx="5176476" cy="760720"/>
          </a:xfrm>
          <a:prstGeom prst="round1Rect">
            <a:avLst>
              <a:gd name="adj" fmla="val 50000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919E6F9-3BBE-CF7E-0830-E532188810C9}"/>
              </a:ext>
            </a:extLst>
          </p:cNvPr>
          <p:cNvSpPr txBox="1"/>
          <p:nvPr/>
        </p:nvSpPr>
        <p:spPr>
          <a:xfrm>
            <a:off x="7020733" y="238205"/>
            <a:ext cx="5171267" cy="369332"/>
          </a:xfrm>
          <a:prstGeom prst="rect">
            <a:avLst/>
          </a:prstGeom>
          <a:noFill/>
          <a:effectLst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n-US" dirty="0"/>
              <a:t>COMPLICATION CONSIDERATIONS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3B06098-898A-64FA-37B4-C3F4B657B0B4}"/>
              </a:ext>
            </a:extLst>
          </p:cNvPr>
          <p:cNvSpPr txBox="1"/>
          <p:nvPr/>
        </p:nvSpPr>
        <p:spPr>
          <a:xfrm>
            <a:off x="546812" y="1675613"/>
            <a:ext cx="8895214" cy="65659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>
              <a:lnSpc>
                <a:spcPts val="2200"/>
              </a:lnSpc>
            </a:pPr>
            <a:r>
              <a:rPr lang="en-US" sz="2400" b="1" dirty="0">
                <a:cs typeface="Arial"/>
              </a:rPr>
              <a:t>SHOULDER REPLACEMENT COMPLICATIONS ARE RARE, SOME OF THE MOST SEVERE ARE:</a:t>
            </a:r>
          </a:p>
        </p:txBody>
      </p:sp>
    </p:spTree>
    <p:extLst>
      <p:ext uri="{BB962C8B-B14F-4D97-AF65-F5344CB8AC3E}">
        <p14:creationId xmlns:p14="http://schemas.microsoft.com/office/powerpoint/2010/main" val="208602478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F73F9B2-F8A7-9BAF-774D-52D30917EF2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und Diagonal Corner Rectangle 5">
            <a:extLst>
              <a:ext uri="{FF2B5EF4-FFF2-40B4-BE49-F238E27FC236}">
                <a16:creationId xmlns:a16="http://schemas.microsoft.com/office/drawing/2014/main" id="{2400A96B-8EC3-DA0A-9C98-E4A447CE2718}"/>
              </a:ext>
            </a:extLst>
          </p:cNvPr>
          <p:cNvSpPr/>
          <p:nvPr/>
        </p:nvSpPr>
        <p:spPr>
          <a:xfrm>
            <a:off x="-1518962" y="2470602"/>
            <a:ext cx="11096455" cy="3658145"/>
          </a:xfrm>
          <a:prstGeom prst="round2DiagRect">
            <a:avLst/>
          </a:prstGeom>
          <a:solidFill>
            <a:schemeClr val="bg1">
              <a:lumMod val="95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40567ACC-E762-2748-0386-B83F4B0C0AC4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2375" t="-516"/>
          <a:stretch>
            <a:fillRect/>
          </a:stretch>
        </p:blipFill>
        <p:spPr>
          <a:xfrm>
            <a:off x="5995385" y="298861"/>
            <a:ext cx="6726538" cy="6559139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4B02B97B-1F12-9616-075B-543EA0E7ADAD}"/>
              </a:ext>
            </a:extLst>
          </p:cNvPr>
          <p:cNvSpPr txBox="1"/>
          <p:nvPr/>
        </p:nvSpPr>
        <p:spPr>
          <a:xfrm>
            <a:off x="546812" y="2850394"/>
            <a:ext cx="8895214" cy="3077766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noAutofit/>
          </a:bodyPr>
          <a:lstStyle/>
          <a:p>
            <a:pPr marL="194310" indent="-194310">
              <a:spcAft>
                <a:spcPts val="600"/>
              </a:spcAft>
              <a:buClr>
                <a:srgbClr val="1D9ADD"/>
              </a:buClr>
              <a:buFont typeface="Arial" panose="020B0604020202020204" pitchFamily="34" charset="0"/>
              <a:buChar char="•"/>
            </a:pPr>
            <a:r>
              <a:rPr lang="en-US" sz="2000" dirty="0">
                <a:cs typeface="Arial"/>
              </a:rPr>
              <a:t>Condition and quality of the bone</a:t>
            </a:r>
            <a:endParaRPr lang="en-US" sz="2000" dirty="0"/>
          </a:p>
          <a:p>
            <a:pPr marL="194310" indent="-194310">
              <a:spcAft>
                <a:spcPts val="600"/>
              </a:spcAft>
              <a:buClr>
                <a:srgbClr val="1D9ADD"/>
              </a:buClr>
              <a:buFont typeface="Arial" panose="020B0604020202020204" pitchFamily="34" charset="0"/>
              <a:buChar char="•"/>
            </a:pPr>
            <a:r>
              <a:rPr lang="en-US" sz="2000" dirty="0">
                <a:cs typeface="Arial"/>
              </a:rPr>
              <a:t>Rotator cuff health</a:t>
            </a:r>
          </a:p>
          <a:p>
            <a:pPr marL="194310" indent="-194310">
              <a:spcAft>
                <a:spcPts val="600"/>
              </a:spcAft>
              <a:buClr>
                <a:srgbClr val="1D9ADD"/>
              </a:buClr>
              <a:buFont typeface="Arial" panose="020B0604020202020204" pitchFamily="34" charset="0"/>
              <a:buChar char="•"/>
            </a:pPr>
            <a:r>
              <a:rPr lang="en-US" sz="2000" dirty="0">
                <a:cs typeface="Arial"/>
              </a:rPr>
              <a:t>Type and severity of arthritis</a:t>
            </a:r>
          </a:p>
          <a:p>
            <a:pPr marL="194310" indent="-194310">
              <a:spcAft>
                <a:spcPts val="600"/>
              </a:spcAft>
              <a:buClr>
                <a:srgbClr val="1D9ADD"/>
              </a:buClr>
              <a:buFont typeface="Arial" panose="020B0604020202020204" pitchFamily="34" charset="0"/>
              <a:buChar char="•"/>
            </a:pPr>
            <a:r>
              <a:rPr lang="en-US" sz="2000" dirty="0">
                <a:cs typeface="Arial"/>
              </a:rPr>
              <a:t>Patient comorbidities</a:t>
            </a:r>
          </a:p>
          <a:p>
            <a:pPr marL="194310" indent="-194310">
              <a:spcAft>
                <a:spcPts val="600"/>
              </a:spcAft>
              <a:buClr>
                <a:srgbClr val="1D9ADD"/>
              </a:buClr>
              <a:buFont typeface="Arial" panose="020B0604020202020204" pitchFamily="34" charset="0"/>
              <a:buChar char="•"/>
            </a:pPr>
            <a:r>
              <a:rPr lang="en-US" sz="2000" dirty="0">
                <a:cs typeface="Arial"/>
              </a:rPr>
              <a:t>Age and activity level</a:t>
            </a:r>
          </a:p>
          <a:p>
            <a:pPr marL="194310" indent="-194310">
              <a:spcAft>
                <a:spcPts val="600"/>
              </a:spcAft>
              <a:buClr>
                <a:srgbClr val="1D9ADD"/>
              </a:buClr>
              <a:buFont typeface="Arial" panose="020B0604020202020204" pitchFamily="34" charset="0"/>
              <a:buChar char="•"/>
            </a:pPr>
            <a:r>
              <a:rPr lang="en-US" sz="2000" dirty="0">
                <a:cs typeface="Arial"/>
              </a:rPr>
              <a:t>Postoperative rehabilitation</a:t>
            </a:r>
          </a:p>
          <a:p>
            <a:pPr>
              <a:spcAft>
                <a:spcPts val="600"/>
              </a:spcAft>
              <a:buClr>
                <a:srgbClr val="1D9ADD"/>
              </a:buClr>
            </a:pPr>
            <a:endParaRPr lang="en-US" sz="2000" dirty="0">
              <a:cs typeface="Arial"/>
            </a:endParaRPr>
          </a:p>
        </p:txBody>
      </p:sp>
      <p:sp>
        <p:nvSpPr>
          <p:cNvPr id="4" name="Round Single Corner Rectangle 2">
            <a:extLst>
              <a:ext uri="{FF2B5EF4-FFF2-40B4-BE49-F238E27FC236}">
                <a16:creationId xmlns:a16="http://schemas.microsoft.com/office/drawing/2014/main" id="{4D3CF420-E46E-A7B5-3642-37B9167B02B5}"/>
              </a:ext>
            </a:extLst>
          </p:cNvPr>
          <p:cNvSpPr/>
          <p:nvPr/>
        </p:nvSpPr>
        <p:spPr>
          <a:xfrm flipH="1" flipV="1">
            <a:off x="7015524" y="0"/>
            <a:ext cx="5176476" cy="760720"/>
          </a:xfrm>
          <a:prstGeom prst="round1Rect">
            <a:avLst>
              <a:gd name="adj" fmla="val 50000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ADA0C14-8634-F3AC-7034-D586F960D966}"/>
              </a:ext>
            </a:extLst>
          </p:cNvPr>
          <p:cNvSpPr txBox="1"/>
          <p:nvPr/>
        </p:nvSpPr>
        <p:spPr>
          <a:xfrm>
            <a:off x="7020733" y="238205"/>
            <a:ext cx="5171267" cy="369332"/>
          </a:xfrm>
          <a:prstGeom prst="rect">
            <a:avLst/>
          </a:prstGeom>
          <a:noFill/>
          <a:effectLst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n-US" dirty="0"/>
              <a:t>KEY SUCCESS FACTORS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C066C2B-319C-4FD9-C78F-F7909B4FFC5B}"/>
              </a:ext>
            </a:extLst>
          </p:cNvPr>
          <p:cNvSpPr txBox="1"/>
          <p:nvPr/>
        </p:nvSpPr>
        <p:spPr>
          <a:xfrm>
            <a:off x="546812" y="1675613"/>
            <a:ext cx="8895214" cy="374461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>
              <a:lnSpc>
                <a:spcPts val="2200"/>
              </a:lnSpc>
            </a:pPr>
            <a:r>
              <a:rPr lang="en-US" sz="2400" b="1" dirty="0">
                <a:cs typeface="Arial"/>
              </a:rPr>
              <a:t>KEY SUCCESS FACTORS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1F13EEE2-C6C2-1DF2-DE79-9A24BC44E28F}"/>
              </a:ext>
            </a:extLst>
          </p:cNvPr>
          <p:cNvSpPr txBox="1"/>
          <p:nvPr/>
        </p:nvSpPr>
        <p:spPr>
          <a:xfrm>
            <a:off x="5475111" y="1428044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752086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9D93CEC-1478-83F6-BA02-2491CC11867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7573C3F-D3FD-FEA6-6058-8034072D8F0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7553996" y="195694"/>
            <a:ext cx="4397375" cy="369332"/>
          </a:xfrm>
        </p:spPr>
        <p:txBody>
          <a:bodyPr/>
          <a:lstStyle/>
          <a:p>
            <a:r>
              <a:rPr lang="en-US" dirty="0"/>
              <a:t>PRACTICE INFORMATION</a:t>
            </a:r>
          </a:p>
          <a:p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6C2984B-37D1-46D3-14A2-03028959A75B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728663" y="1923522"/>
            <a:ext cx="6891337" cy="368300"/>
          </a:xfrm>
        </p:spPr>
        <p:txBody>
          <a:bodyPr/>
          <a:lstStyle/>
          <a:p>
            <a:r>
              <a:rPr lang="en-US" dirty="0"/>
              <a:t>ABOUT [INSERT PRACTICE NAME]</a:t>
            </a:r>
          </a:p>
          <a:p>
            <a:endParaRPr lang="en-US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091A079C-D380-5821-2AB9-B3A603D15A1B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55702" y="3219043"/>
            <a:ext cx="7432674" cy="2617369"/>
          </a:xfrm>
        </p:spPr>
        <p:txBody>
          <a:bodyPr/>
          <a:lstStyle/>
          <a:p>
            <a:r>
              <a:rPr lang="en-US" dirty="0"/>
              <a:t>Add information about your practice such as:</a:t>
            </a:r>
          </a:p>
          <a:p>
            <a:pPr lvl="1"/>
            <a:r>
              <a:rPr lang="en-US" dirty="0"/>
              <a:t># of shoulders performed</a:t>
            </a:r>
          </a:p>
          <a:p>
            <a:pPr lvl="1"/>
            <a:r>
              <a:rPr lang="en-US" dirty="0"/>
              <a:t>Clinical results</a:t>
            </a:r>
          </a:p>
          <a:p>
            <a:pPr lvl="1"/>
            <a:r>
              <a:rPr lang="en-US" dirty="0"/>
              <a:t>Case studies</a:t>
            </a:r>
          </a:p>
          <a:p>
            <a:pPr lvl="1"/>
            <a:r>
              <a:rPr lang="en-US" dirty="0"/>
              <a:t>Website to learn more</a:t>
            </a:r>
          </a:p>
          <a:p>
            <a:pPr lvl="1"/>
            <a:r>
              <a:rPr lang="en-US" dirty="0"/>
              <a:t>Appointment #</a:t>
            </a:r>
          </a:p>
          <a:p>
            <a:pPr lvl="1"/>
            <a:r>
              <a:rPr lang="en-US" dirty="0"/>
              <a:t>Referral #: </a:t>
            </a:r>
          </a:p>
          <a:p>
            <a:endParaRPr lang="en-US" dirty="0"/>
          </a:p>
        </p:txBody>
      </p:sp>
      <p:sp>
        <p:nvSpPr>
          <p:cNvPr id="2" name="Online Image Placeholder 12">
            <a:extLst>
              <a:ext uri="{FF2B5EF4-FFF2-40B4-BE49-F238E27FC236}">
                <a16:creationId xmlns:a16="http://schemas.microsoft.com/office/drawing/2014/main" id="{984D4C39-1008-5AF7-1C1F-8B47823ED568}"/>
              </a:ext>
            </a:extLst>
          </p:cNvPr>
          <p:cNvSpPr>
            <a:spLocks noGrp="1"/>
          </p:cNvSpPr>
          <p:nvPr>
            <p:ph type="clipArt" sz="quarter" idx="14"/>
          </p:nvPr>
        </p:nvSpPr>
        <p:spPr>
          <a:xfrm>
            <a:off x="339725" y="346075"/>
            <a:ext cx="1962041" cy="725980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100942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D58CCD1-0B98-C9CA-7719-A365A566BFC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 dirty="0"/>
              <a:t>SHOULDER ARTHROPLASTY</a:t>
            </a:r>
          </a:p>
          <a:p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DAB2494-BFCE-FF92-AAF9-41B37D9C3B8B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931862" y="1889294"/>
            <a:ext cx="6891915" cy="369332"/>
          </a:xfrm>
        </p:spPr>
        <p:txBody>
          <a:bodyPr/>
          <a:lstStyle/>
          <a:p>
            <a:r>
              <a:rPr lang="en-US" dirty="0"/>
              <a:t>SHOULDER ARTHROPLASTY</a:t>
            </a:r>
          </a:p>
          <a:p>
            <a:endParaRPr lang="en-US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5A075B95-147D-4300-BEC9-2B5832DF2F82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391241" y="2956410"/>
            <a:ext cx="7078505" cy="2979683"/>
          </a:xfrm>
        </p:spPr>
        <p:txBody>
          <a:bodyPr/>
          <a:lstStyle/>
          <a:p>
            <a:r>
              <a:rPr lang="en-US" sz="1800" dirty="0"/>
              <a:t>Data shows total shoulder arthroplasty (TSA) achieves 90-96% patient satisfaction with significant pain relief and functional improvement</a:t>
            </a:r>
            <a:r>
              <a:rPr lang="en-US" sz="1800" baseline="30000" dirty="0"/>
              <a:t>1</a:t>
            </a:r>
            <a:endParaRPr lang="en-US" sz="1800" dirty="0"/>
          </a:p>
          <a:p>
            <a:r>
              <a:rPr lang="en-US" sz="1800" dirty="0"/>
              <a:t>At 6 weeks post-surgery, patients report 90% pain improvement from TSA</a:t>
            </a:r>
            <a:r>
              <a:rPr lang="en-US" sz="1800" baseline="30000" dirty="0"/>
              <a:t>1</a:t>
            </a:r>
            <a:endParaRPr lang="en-US" sz="1800" dirty="0"/>
          </a:p>
          <a:p>
            <a:r>
              <a:rPr lang="en-US" sz="1800" dirty="0"/>
              <a:t>At 6 months post-surgery, patients report 96% functional recovery</a:t>
            </a:r>
            <a:r>
              <a:rPr lang="en-US" sz="1800" baseline="30000" dirty="0"/>
              <a:t>1</a:t>
            </a:r>
            <a:endParaRPr lang="en-US" sz="1800" dirty="0"/>
          </a:p>
          <a:p>
            <a:r>
              <a:rPr lang="en-US" sz="1800" dirty="0"/>
              <a:t>10-year implant survival reports 94.6%</a:t>
            </a:r>
            <a:r>
              <a:rPr lang="en-US" sz="1800" baseline="30000" dirty="0"/>
              <a:t>1</a:t>
            </a:r>
          </a:p>
          <a:p>
            <a:r>
              <a:rPr lang="en-US" sz="1800" dirty="0"/>
              <a:t>Estimated 174,000+ Americans will undergo a shoulder replacement procedure this year</a:t>
            </a:r>
            <a:r>
              <a:rPr lang="en-US" sz="1800" baseline="30000" dirty="0"/>
              <a:t>2</a:t>
            </a: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36D1396E-CF3A-EE8F-C321-895A796A3684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r>
              <a:rPr lang="en-US" dirty="0"/>
              <a:t>JSES Int. 2021 Apr 21;5(4):776–781. </a:t>
            </a:r>
            <a:r>
              <a:rPr lang="en-US" dirty="0" err="1"/>
              <a:t>doi</a:t>
            </a:r>
            <a:r>
              <a:rPr lang="en-US" dirty="0"/>
              <a:t>: </a:t>
            </a:r>
            <a:r>
              <a:rPr lang="en-US" u="sng" dirty="0">
                <a:hlinkClick r:id="rId2"/>
              </a:rPr>
              <a:t>10.1016/j.jseint.2021.03.007</a:t>
            </a:r>
            <a:endParaRPr lang="en-US" u="sng" dirty="0"/>
          </a:p>
          <a:p>
            <a:r>
              <a:rPr lang="en-US" u="sng" dirty="0"/>
              <a:t>https://orthoinfo.aaos.org/en/treatment/shoulder-joint-replacement/</a:t>
            </a:r>
          </a:p>
          <a:p>
            <a:endParaRPr lang="en-US" dirty="0"/>
          </a:p>
        </p:txBody>
      </p:sp>
      <p:sp>
        <p:nvSpPr>
          <p:cNvPr id="13" name="Online Image Placeholder 12">
            <a:extLst>
              <a:ext uri="{FF2B5EF4-FFF2-40B4-BE49-F238E27FC236}">
                <a16:creationId xmlns:a16="http://schemas.microsoft.com/office/drawing/2014/main" id="{11410C0D-7D68-6BA6-D260-14F31DC7A87C}"/>
              </a:ext>
            </a:extLst>
          </p:cNvPr>
          <p:cNvSpPr>
            <a:spLocks noGrp="1"/>
          </p:cNvSpPr>
          <p:nvPr>
            <p:ph type="clipArt" sz="quarter" idx="14"/>
          </p:nvPr>
        </p:nvSpPr>
        <p:spPr/>
        <p:txBody>
          <a:bodyPr/>
          <a:lstStyle/>
          <a:p>
            <a:endParaRPr lang="en-US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4652DECC-3138-4DB1-39D0-2A84F747C52D}"/>
              </a:ext>
            </a:extLst>
          </p:cNvPr>
          <p:cNvGrpSpPr/>
          <p:nvPr/>
        </p:nvGrpSpPr>
        <p:grpSpPr>
          <a:xfrm>
            <a:off x="8175605" y="1459967"/>
            <a:ext cx="3679556" cy="4866029"/>
            <a:chOff x="8020665" y="1335275"/>
            <a:chExt cx="3992577" cy="4990721"/>
          </a:xfrm>
        </p:grpSpPr>
        <p:pic>
          <p:nvPicPr>
            <p:cNvPr id="8" name="Picture 2">
              <a:extLst>
                <a:ext uri="{FF2B5EF4-FFF2-40B4-BE49-F238E27FC236}">
                  <a16:creationId xmlns:a16="http://schemas.microsoft.com/office/drawing/2014/main" id="{12676AFA-1339-F1E1-FDDC-ED90D4E7F027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" cstate="hq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020665" y="1335275"/>
              <a:ext cx="3992577" cy="499072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0E5130A8-0494-7492-6ED7-B55E60F98D70}"/>
                </a:ext>
              </a:extLst>
            </p:cNvPr>
            <p:cNvSpPr/>
            <p:nvPr/>
          </p:nvSpPr>
          <p:spPr>
            <a:xfrm>
              <a:off x="10425545" y="1335275"/>
              <a:ext cx="1364673" cy="113532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50892146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A418714-369D-C91F-AD07-2B5DF12E98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ound Single Corner Rectangle 22">
            <a:extLst>
              <a:ext uri="{FF2B5EF4-FFF2-40B4-BE49-F238E27FC236}">
                <a16:creationId xmlns:a16="http://schemas.microsoft.com/office/drawing/2014/main" id="{3F30CFAD-D217-46B0-D95C-EB7DABD69CDB}"/>
              </a:ext>
            </a:extLst>
          </p:cNvPr>
          <p:cNvSpPr/>
          <p:nvPr/>
        </p:nvSpPr>
        <p:spPr>
          <a:xfrm rot="10800000">
            <a:off x="5453742" y="2710543"/>
            <a:ext cx="7184572" cy="2723606"/>
          </a:xfrm>
          <a:prstGeom prst="round1Rect">
            <a:avLst/>
          </a:prstGeom>
          <a:gradFill>
            <a:gsLst>
              <a:gs pos="0">
                <a:srgbClr val="1D9ADD"/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ound Single Corner Rectangle 2">
            <a:extLst>
              <a:ext uri="{FF2B5EF4-FFF2-40B4-BE49-F238E27FC236}">
                <a16:creationId xmlns:a16="http://schemas.microsoft.com/office/drawing/2014/main" id="{9FE58AA0-4EDB-FF54-9225-4C41AD9CC835}"/>
              </a:ext>
            </a:extLst>
          </p:cNvPr>
          <p:cNvSpPr/>
          <p:nvPr/>
        </p:nvSpPr>
        <p:spPr>
          <a:xfrm flipH="1" flipV="1">
            <a:off x="5704113" y="0"/>
            <a:ext cx="6627223" cy="760720"/>
          </a:xfrm>
          <a:prstGeom prst="round1Rect">
            <a:avLst>
              <a:gd name="adj" fmla="val 50000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56EFCB4-9997-05FC-C843-569060FB9AD8}"/>
              </a:ext>
            </a:extLst>
          </p:cNvPr>
          <p:cNvSpPr txBox="1"/>
          <p:nvPr/>
        </p:nvSpPr>
        <p:spPr>
          <a:xfrm>
            <a:off x="5703376" y="238205"/>
            <a:ext cx="6488624" cy="369332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 algn="ctr"/>
            <a:r>
              <a:rPr lang="en-US" cap="all" dirty="0"/>
              <a:t>SHOULDER ARTHROPLASTY</a:t>
            </a:r>
            <a:endParaRPr lang="en-US" cap="all" spc="30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9E30574-966B-7A28-3FB0-69DBDFC24FFA}"/>
              </a:ext>
            </a:extLst>
          </p:cNvPr>
          <p:cNvSpPr txBox="1"/>
          <p:nvPr/>
        </p:nvSpPr>
        <p:spPr>
          <a:xfrm>
            <a:off x="975870" y="1713924"/>
            <a:ext cx="8455513" cy="425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600"/>
              </a:lnSpc>
              <a:spcAft>
                <a:spcPts val="600"/>
              </a:spcAft>
            </a:pPr>
            <a:r>
              <a:rPr lang="en-US" sz="2400" b="1" spc="-30" dirty="0"/>
              <a:t>CHRONIC SHOULDER PAIN SOURCES</a:t>
            </a:r>
          </a:p>
        </p:txBody>
      </p:sp>
      <p:sp>
        <p:nvSpPr>
          <p:cNvPr id="4" name="Round Diagonal Corner Rectangle 3">
            <a:extLst>
              <a:ext uri="{FF2B5EF4-FFF2-40B4-BE49-F238E27FC236}">
                <a16:creationId xmlns:a16="http://schemas.microsoft.com/office/drawing/2014/main" id="{DA4AFD11-9A82-AA05-305F-F86009DD1558}"/>
              </a:ext>
            </a:extLst>
          </p:cNvPr>
          <p:cNvSpPr/>
          <p:nvPr/>
        </p:nvSpPr>
        <p:spPr>
          <a:xfrm>
            <a:off x="-2318657" y="2710543"/>
            <a:ext cx="7778932" cy="3206932"/>
          </a:xfrm>
          <a:prstGeom prst="round2DiagRect">
            <a:avLst/>
          </a:prstGeom>
          <a:solidFill>
            <a:schemeClr val="bg1">
              <a:lumMod val="95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2EB6887-D302-2E55-AEA2-ECCD8A7CAFE7}"/>
              </a:ext>
            </a:extLst>
          </p:cNvPr>
          <p:cNvSpPr txBox="1"/>
          <p:nvPr/>
        </p:nvSpPr>
        <p:spPr>
          <a:xfrm>
            <a:off x="1008529" y="3007385"/>
            <a:ext cx="6123792" cy="170816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194310" indent="-194310">
              <a:lnSpc>
                <a:spcPts val="1800"/>
              </a:lnSpc>
              <a:spcAft>
                <a:spcPts val="600"/>
              </a:spcAft>
              <a:buClr>
                <a:srgbClr val="1D9ADD"/>
              </a:buClr>
              <a:buFont typeface="Arial" panose="020B0604020202020204" pitchFamily="34" charset="0"/>
              <a:buChar char="•"/>
            </a:pPr>
            <a:r>
              <a:rPr lang="en-US" dirty="0"/>
              <a:t>Degenerative diseases: </a:t>
            </a:r>
          </a:p>
          <a:p>
            <a:pPr marL="742950" lvl="1" indent="-285750">
              <a:lnSpc>
                <a:spcPts val="1800"/>
              </a:lnSpc>
              <a:spcAft>
                <a:spcPts val="300"/>
              </a:spcAft>
              <a:buClr>
                <a:srgbClr val="1D9ADD"/>
              </a:buClr>
              <a:buFont typeface="System Font Regular"/>
              <a:buChar char="—"/>
            </a:pPr>
            <a:r>
              <a:rPr lang="en-US" dirty="0"/>
              <a:t>Osteoarthritis</a:t>
            </a:r>
            <a:endParaRPr lang="en-US" dirty="0">
              <a:cs typeface="Arial"/>
            </a:endParaRPr>
          </a:p>
          <a:p>
            <a:pPr marL="742950" lvl="1" indent="-285750">
              <a:lnSpc>
                <a:spcPts val="1800"/>
              </a:lnSpc>
              <a:spcAft>
                <a:spcPts val="300"/>
              </a:spcAft>
              <a:buClr>
                <a:srgbClr val="1D9ADD"/>
              </a:buClr>
              <a:buFont typeface="System Font Regular"/>
              <a:buChar char="—"/>
            </a:pPr>
            <a:r>
              <a:rPr lang="en-US" dirty="0"/>
              <a:t>Rheumatoid arthritis</a:t>
            </a:r>
          </a:p>
          <a:p>
            <a:pPr marL="742950" lvl="1" indent="-285750">
              <a:lnSpc>
                <a:spcPts val="1800"/>
              </a:lnSpc>
              <a:spcAft>
                <a:spcPts val="300"/>
              </a:spcAft>
              <a:buClr>
                <a:srgbClr val="1D9ADD"/>
              </a:buClr>
              <a:buFont typeface="System Font Regular"/>
              <a:buChar char="—"/>
            </a:pPr>
            <a:r>
              <a:rPr lang="en-US" dirty="0"/>
              <a:t>Rotator cuff tear</a:t>
            </a:r>
          </a:p>
          <a:p>
            <a:pPr marL="742950" lvl="1" indent="-285750">
              <a:lnSpc>
                <a:spcPts val="1800"/>
              </a:lnSpc>
              <a:spcAft>
                <a:spcPts val="300"/>
              </a:spcAft>
              <a:buClr>
                <a:srgbClr val="1D9ADD"/>
              </a:buClr>
              <a:buFont typeface="System Font Regular"/>
              <a:buChar char="—"/>
            </a:pPr>
            <a:r>
              <a:rPr lang="en-US" dirty="0"/>
              <a:t>Necrosis</a:t>
            </a:r>
          </a:p>
          <a:p>
            <a:pPr marL="742950" lvl="1" indent="-285750">
              <a:lnSpc>
                <a:spcPts val="1800"/>
              </a:lnSpc>
              <a:spcAft>
                <a:spcPts val="300"/>
              </a:spcAft>
              <a:buClr>
                <a:srgbClr val="1D9ADD"/>
              </a:buClr>
              <a:buFont typeface="System Font Regular"/>
              <a:buChar char="—"/>
            </a:pPr>
            <a:r>
              <a:rPr lang="en-US" dirty="0"/>
              <a:t>Post-traumatic arthritis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5D2BC934-EEF7-0F03-1FEA-02E4408D66B8}"/>
              </a:ext>
            </a:extLst>
          </p:cNvPr>
          <p:cNvSpPr txBox="1"/>
          <p:nvPr/>
        </p:nvSpPr>
        <p:spPr>
          <a:xfrm>
            <a:off x="1003260" y="4963549"/>
            <a:ext cx="6123792" cy="630942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194310" indent="-194310">
              <a:lnSpc>
                <a:spcPts val="1800"/>
              </a:lnSpc>
              <a:spcAft>
                <a:spcPts val="600"/>
              </a:spcAft>
              <a:buClr>
                <a:srgbClr val="1D9ADD"/>
              </a:buClr>
              <a:buFont typeface="Arial" panose="020B0604020202020204" pitchFamily="34" charset="0"/>
              <a:buChar char="•"/>
            </a:pPr>
            <a:r>
              <a:rPr lang="en-US" dirty="0"/>
              <a:t>Trauma: </a:t>
            </a:r>
          </a:p>
          <a:p>
            <a:pPr marL="742950" lvl="1" indent="-285750">
              <a:lnSpc>
                <a:spcPts val="1800"/>
              </a:lnSpc>
              <a:spcAft>
                <a:spcPts val="300"/>
              </a:spcAft>
              <a:buClr>
                <a:srgbClr val="1D9ADD"/>
              </a:buClr>
              <a:buFont typeface="System Font Regular"/>
              <a:buChar char="—"/>
            </a:pPr>
            <a:r>
              <a:rPr lang="en-US" dirty="0"/>
              <a:t>Fracture</a:t>
            </a: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2E18CA05-F35C-00F4-CA35-B7648F3C03CC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 flipH="1">
            <a:off x="9584008" y="2908649"/>
            <a:ext cx="1998795" cy="1998795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A818F86E-9D6A-48A7-C12A-FF1F28F79B19}"/>
              </a:ext>
            </a:extLst>
          </p:cNvPr>
          <p:cNvSpPr txBox="1"/>
          <p:nvPr/>
        </p:nvSpPr>
        <p:spPr>
          <a:xfrm>
            <a:off x="6249193" y="5024796"/>
            <a:ext cx="175571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dirty="0">
                <a:solidFill>
                  <a:schemeClr val="bg1"/>
                </a:solidFill>
              </a:rPr>
              <a:t>ARTHRITIS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77CA4B04-26C1-A8B5-1C88-17E3D4FF69FD}"/>
              </a:ext>
            </a:extLst>
          </p:cNvPr>
          <p:cNvSpPr txBox="1"/>
          <p:nvPr/>
        </p:nvSpPr>
        <p:spPr>
          <a:xfrm>
            <a:off x="9584008" y="4907444"/>
            <a:ext cx="1988258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dirty="0">
                <a:solidFill>
                  <a:schemeClr val="bg1"/>
                </a:solidFill>
              </a:rPr>
              <a:t>ROTATOR CUFF TEAR</a:t>
            </a:r>
          </a:p>
          <a:p>
            <a:pPr algn="ctr"/>
            <a:r>
              <a:rPr lang="en-US" sz="1100" dirty="0">
                <a:solidFill>
                  <a:schemeClr val="bg1"/>
                </a:solidFill>
              </a:rPr>
              <a:t>ARTHROPATHY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C11D11C-EADC-3435-6D1E-B838ABDBFAC2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 flipH="1">
            <a:off x="6167006" y="2914292"/>
            <a:ext cx="2012971" cy="199879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4551339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4B85072-AD98-C7BD-B9FC-F2D6910599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ACEBC9A-A808-411B-6EBD-287608D5995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7553996" y="195694"/>
            <a:ext cx="4397375" cy="369332"/>
          </a:xfrm>
        </p:spPr>
        <p:txBody>
          <a:bodyPr/>
          <a:lstStyle/>
          <a:p>
            <a:r>
              <a:rPr lang="en-US" dirty="0"/>
              <a:t>SHOULDER JOINT</a:t>
            </a:r>
          </a:p>
          <a:p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9FCC220-8952-8F0A-4E54-AD77CCE30B13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836819" y="2068577"/>
            <a:ext cx="6891915" cy="369332"/>
          </a:xfrm>
        </p:spPr>
        <p:txBody>
          <a:bodyPr/>
          <a:lstStyle/>
          <a:p>
            <a:r>
              <a:rPr lang="en-US" dirty="0"/>
              <a:t>SHOULDER ANATOMY</a:t>
            </a:r>
          </a:p>
          <a:p>
            <a:endParaRPr lang="en-US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4069820F-5F2F-38A3-A14A-DCBB1A58CACF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390526" y="3063875"/>
            <a:ext cx="5383421" cy="2363788"/>
          </a:xfrm>
        </p:spPr>
        <p:txBody>
          <a:bodyPr/>
          <a:lstStyle/>
          <a:p>
            <a:r>
              <a:rPr lang="en-US" dirty="0"/>
              <a:t>Greatest range of motion (ROM) of any joint in the body, enabling movements in multiple directions</a:t>
            </a:r>
          </a:p>
          <a:p>
            <a:r>
              <a:rPr lang="en-US" dirty="0"/>
              <a:t>Glenohumeral joint (ball-and-socket)</a:t>
            </a:r>
          </a:p>
          <a:p>
            <a:r>
              <a:rPr lang="en-US" dirty="0"/>
              <a:t>Rotator cuff</a:t>
            </a:r>
          </a:p>
          <a:p>
            <a:endParaRPr lang="en-US" dirty="0"/>
          </a:p>
          <a:p>
            <a:endParaRPr lang="en-US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27E31E3-65CD-F5DE-CF43-4C5C786A4576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619338" y="3121852"/>
            <a:ext cx="2450896" cy="244689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CA253CDA-1767-C572-4416-1AAAB92E7F2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42205" y="3128897"/>
            <a:ext cx="2459270" cy="244689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9" name="Text Placeholder 5">
            <a:extLst>
              <a:ext uri="{FF2B5EF4-FFF2-40B4-BE49-F238E27FC236}">
                <a16:creationId xmlns:a16="http://schemas.microsoft.com/office/drawing/2014/main" id="{AC954D7D-0B19-DA17-7B09-7493D449653A}"/>
              </a:ext>
            </a:extLst>
          </p:cNvPr>
          <p:cNvSpPr txBox="1">
            <a:spLocks/>
          </p:cNvSpPr>
          <p:nvPr/>
        </p:nvSpPr>
        <p:spPr>
          <a:xfrm>
            <a:off x="6660050" y="5637815"/>
            <a:ext cx="2415935" cy="369332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04A87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04A87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04A87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04A87"/>
              </a:buClr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04A87"/>
              </a:buClr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1400" dirty="0"/>
              <a:t>Healthy Shoulder</a:t>
            </a:r>
          </a:p>
          <a:p>
            <a:pPr marL="0" indent="0" algn="ctr">
              <a:buNone/>
            </a:pPr>
            <a:endParaRPr lang="en-US" dirty="0"/>
          </a:p>
        </p:txBody>
      </p:sp>
      <p:sp>
        <p:nvSpPr>
          <p:cNvPr id="12" name="Text Placeholder 5">
            <a:extLst>
              <a:ext uri="{FF2B5EF4-FFF2-40B4-BE49-F238E27FC236}">
                <a16:creationId xmlns:a16="http://schemas.microsoft.com/office/drawing/2014/main" id="{0E914EED-7C98-C86A-0CFF-7D8B9EE9FA05}"/>
              </a:ext>
            </a:extLst>
          </p:cNvPr>
          <p:cNvSpPr txBox="1">
            <a:spLocks/>
          </p:cNvSpPr>
          <p:nvPr/>
        </p:nvSpPr>
        <p:spPr>
          <a:xfrm>
            <a:off x="9385540" y="5640341"/>
            <a:ext cx="2415935" cy="369332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04A87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04A87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04A87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04A87"/>
              </a:buClr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04A87"/>
              </a:buClr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1400" dirty="0"/>
              <a:t>Healthy Rotator Cuff</a:t>
            </a:r>
          </a:p>
          <a:p>
            <a:pPr marL="0" indent="0" algn="ctr">
              <a:buNone/>
            </a:pPr>
            <a:endParaRPr lang="en-US" dirty="0"/>
          </a:p>
        </p:txBody>
      </p:sp>
      <p:sp>
        <p:nvSpPr>
          <p:cNvPr id="13" name="Online Image Placeholder 4">
            <a:extLst>
              <a:ext uri="{FF2B5EF4-FFF2-40B4-BE49-F238E27FC236}">
                <a16:creationId xmlns:a16="http://schemas.microsoft.com/office/drawing/2014/main" id="{675011D5-D132-331A-060D-4B617FE4344E}"/>
              </a:ext>
            </a:extLst>
          </p:cNvPr>
          <p:cNvSpPr>
            <a:spLocks noGrp="1"/>
          </p:cNvSpPr>
          <p:nvPr>
            <p:ph type="clipArt" sz="quarter" idx="14"/>
          </p:nvPr>
        </p:nvSpPr>
        <p:spPr>
          <a:xfrm>
            <a:off x="339725" y="346075"/>
            <a:ext cx="1962041" cy="725980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305271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4F60F4A-84C5-C2A1-9795-2DF23B1128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A1D982F-5F16-02C5-B6A8-28570050A54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7553996" y="195694"/>
            <a:ext cx="4397375" cy="369332"/>
          </a:xfrm>
        </p:spPr>
        <p:txBody>
          <a:bodyPr/>
          <a:lstStyle/>
          <a:p>
            <a:r>
              <a:rPr lang="en-US" dirty="0"/>
              <a:t>CHRONIC SHOULDER PAIN</a:t>
            </a:r>
          </a:p>
          <a:p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DF797BD-73F8-DF73-A400-9FD77D15FA48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836819" y="2068577"/>
            <a:ext cx="6891915" cy="369332"/>
          </a:xfrm>
        </p:spPr>
        <p:txBody>
          <a:bodyPr/>
          <a:lstStyle/>
          <a:p>
            <a:r>
              <a:rPr lang="en-US" dirty="0"/>
              <a:t>TREATMENT OPTIONS</a:t>
            </a:r>
          </a:p>
          <a:p>
            <a:endParaRPr lang="en-US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3B3A1CD7-05A4-8535-B0BD-99D659C5B5AC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390526" y="3063875"/>
            <a:ext cx="6891338" cy="2363788"/>
          </a:xfrm>
        </p:spPr>
        <p:txBody>
          <a:bodyPr/>
          <a:lstStyle/>
          <a:p>
            <a:r>
              <a:rPr lang="en-US" dirty="0"/>
              <a:t>Non-Surgical</a:t>
            </a:r>
          </a:p>
          <a:p>
            <a:pPr lvl="1"/>
            <a:r>
              <a:rPr lang="en-US" dirty="0"/>
              <a:t>Lifestyle changes</a:t>
            </a:r>
          </a:p>
          <a:p>
            <a:pPr lvl="1"/>
            <a:r>
              <a:rPr lang="en-US" dirty="0"/>
              <a:t>Physical therapy</a:t>
            </a:r>
          </a:p>
          <a:p>
            <a:pPr lvl="1"/>
            <a:r>
              <a:rPr lang="en-US" dirty="0"/>
              <a:t>Medications</a:t>
            </a:r>
          </a:p>
          <a:p>
            <a:pPr lvl="1"/>
            <a:r>
              <a:rPr lang="en-US" dirty="0"/>
              <a:t>Injections</a:t>
            </a:r>
          </a:p>
          <a:p>
            <a:r>
              <a:rPr lang="en-US" dirty="0"/>
              <a:t>Surgical (3 common types)</a:t>
            </a:r>
          </a:p>
          <a:p>
            <a:pPr marL="800100" lvl="1" indent="-342900">
              <a:buFont typeface="+mj-lt"/>
              <a:buAutoNum type="arabicPeriod"/>
            </a:pPr>
            <a:r>
              <a:rPr lang="en-US" dirty="0"/>
              <a:t>Rotator cuff repair</a:t>
            </a:r>
          </a:p>
          <a:p>
            <a:pPr marL="800100" lvl="1" indent="-342900">
              <a:buFont typeface="+mj-lt"/>
              <a:buAutoNum type="arabicPeriod"/>
            </a:pPr>
            <a:r>
              <a:rPr lang="en-US" dirty="0"/>
              <a:t>Shoulder arthroscopy</a:t>
            </a:r>
          </a:p>
          <a:p>
            <a:pPr marL="800100" lvl="1" indent="-342900">
              <a:buFont typeface="+mj-lt"/>
              <a:buAutoNum type="arabicPeriod"/>
            </a:pPr>
            <a:r>
              <a:rPr lang="en-US" dirty="0"/>
              <a:t>Total shoulder replacement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D8E53003-C3EA-6909-6DBE-3CD3C9F1EC3B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493"/>
          <a:stretch>
            <a:fillRect/>
          </a:stretch>
        </p:blipFill>
        <p:spPr>
          <a:xfrm>
            <a:off x="5963728" y="749571"/>
            <a:ext cx="6149246" cy="6154481"/>
          </a:xfrm>
          <a:prstGeom prst="rect">
            <a:avLst/>
          </a:prstGeom>
        </p:spPr>
      </p:pic>
      <p:sp>
        <p:nvSpPr>
          <p:cNvPr id="3" name="Online Image Placeholder 4">
            <a:extLst>
              <a:ext uri="{FF2B5EF4-FFF2-40B4-BE49-F238E27FC236}">
                <a16:creationId xmlns:a16="http://schemas.microsoft.com/office/drawing/2014/main" id="{B81FD3B9-FB6D-C603-722F-40F012A5C0A9}"/>
              </a:ext>
            </a:extLst>
          </p:cNvPr>
          <p:cNvSpPr>
            <a:spLocks noGrp="1"/>
          </p:cNvSpPr>
          <p:nvPr>
            <p:ph type="clipArt" sz="quarter" idx="14"/>
          </p:nvPr>
        </p:nvSpPr>
        <p:spPr>
          <a:xfrm>
            <a:off x="339725" y="346075"/>
            <a:ext cx="1962041" cy="725980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959217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0AE427-D024-6899-97EB-47A856B8040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>
            <a:extLst>
              <a:ext uri="{FF2B5EF4-FFF2-40B4-BE49-F238E27FC236}">
                <a16:creationId xmlns:a16="http://schemas.microsoft.com/office/drawing/2014/main" id="{5013B4AC-FCBA-7C3B-051D-3F0317E7F9BA}"/>
              </a:ext>
            </a:extLst>
          </p:cNvPr>
          <p:cNvSpPr/>
          <p:nvPr/>
        </p:nvSpPr>
        <p:spPr>
          <a:xfrm>
            <a:off x="1318260" y="-542108"/>
            <a:ext cx="9555480" cy="2579914"/>
          </a:xfrm>
          <a:prstGeom prst="roundRect">
            <a:avLst/>
          </a:prstGeom>
          <a:solidFill>
            <a:schemeClr val="bg1">
              <a:lumMod val="95000"/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AE22569-D303-490D-35F8-155FD1A1DA2A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637100" y="936614"/>
            <a:ext cx="10917799" cy="368300"/>
          </a:xfrm>
          <a:prstGeom prst="rect">
            <a:avLst/>
          </a:prstGeom>
        </p:spPr>
        <p:txBody>
          <a:bodyPr/>
          <a:lstStyle/>
          <a:p>
            <a:pPr marL="0" indent="0" algn="ctr">
              <a:buNone/>
            </a:pPr>
            <a:r>
              <a:rPr lang="en-US" b="1" dirty="0"/>
              <a:t>COMMON SHOULDER REPLACEMENT TYPES</a:t>
            </a: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630A1180-C20D-3048-EF07-78502C4F1010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629" y="2943922"/>
            <a:ext cx="3914078" cy="3914078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E65B1804-58A1-8617-782A-5838166C0023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04926" y="2693305"/>
            <a:ext cx="4315900" cy="4315900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1BF6CDEB-D938-4982-4FFE-48C86EA2D8C3}"/>
              </a:ext>
            </a:extLst>
          </p:cNvPr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51094" y="2856645"/>
            <a:ext cx="4006131" cy="4006131"/>
          </a:xfrm>
          <a:prstGeom prst="rect">
            <a:avLst/>
          </a:prstGeom>
        </p:spPr>
      </p:pic>
      <p:sp>
        <p:nvSpPr>
          <p:cNvPr id="28" name="Text Placeholder 4">
            <a:extLst>
              <a:ext uri="{FF2B5EF4-FFF2-40B4-BE49-F238E27FC236}">
                <a16:creationId xmlns:a16="http://schemas.microsoft.com/office/drawing/2014/main" id="{2AAC970B-FA19-8DB1-E186-BA15CD122775}"/>
              </a:ext>
            </a:extLst>
          </p:cNvPr>
          <p:cNvSpPr txBox="1">
            <a:spLocks/>
          </p:cNvSpPr>
          <p:nvPr/>
        </p:nvSpPr>
        <p:spPr>
          <a:xfrm>
            <a:off x="665703" y="2476369"/>
            <a:ext cx="2549149" cy="316348"/>
          </a:xfrm>
          <a:prstGeom prst="rect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US" sz="1600" dirty="0"/>
              <a:t>STEMLESS ANATOMIC</a:t>
            </a:r>
          </a:p>
          <a:p>
            <a:pPr algn="ctr"/>
            <a:endParaRPr lang="en-US" dirty="0"/>
          </a:p>
        </p:txBody>
      </p:sp>
      <p:sp>
        <p:nvSpPr>
          <p:cNvPr id="30" name="Text Placeholder 4">
            <a:extLst>
              <a:ext uri="{FF2B5EF4-FFF2-40B4-BE49-F238E27FC236}">
                <a16:creationId xmlns:a16="http://schemas.microsoft.com/office/drawing/2014/main" id="{B1B0D6B2-E36E-53FF-77EE-256E29F9B0E0}"/>
              </a:ext>
            </a:extLst>
          </p:cNvPr>
          <p:cNvSpPr txBox="1">
            <a:spLocks/>
          </p:cNvSpPr>
          <p:nvPr/>
        </p:nvSpPr>
        <p:spPr>
          <a:xfrm>
            <a:off x="4910318" y="2476369"/>
            <a:ext cx="2348446" cy="316348"/>
          </a:xfrm>
          <a:prstGeom prst="rect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US" sz="1600" dirty="0"/>
              <a:t>STEMMED ANATOMIC</a:t>
            </a:r>
          </a:p>
          <a:p>
            <a:pPr algn="ctr"/>
            <a:endParaRPr lang="en-US" dirty="0"/>
          </a:p>
        </p:txBody>
      </p:sp>
      <p:sp>
        <p:nvSpPr>
          <p:cNvPr id="32" name="Text Placeholder 4">
            <a:extLst>
              <a:ext uri="{FF2B5EF4-FFF2-40B4-BE49-F238E27FC236}">
                <a16:creationId xmlns:a16="http://schemas.microsoft.com/office/drawing/2014/main" id="{AE23A14A-5ACF-4554-43A0-C848CF751AD8}"/>
              </a:ext>
            </a:extLst>
          </p:cNvPr>
          <p:cNvSpPr txBox="1">
            <a:spLocks/>
          </p:cNvSpPr>
          <p:nvPr/>
        </p:nvSpPr>
        <p:spPr>
          <a:xfrm>
            <a:off x="8889194" y="2476369"/>
            <a:ext cx="2343574" cy="316348"/>
          </a:xfrm>
          <a:prstGeom prst="rect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US" sz="1600" dirty="0"/>
              <a:t>REVERSE</a:t>
            </a:r>
          </a:p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119836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57FA421-E186-3299-E40A-5A1FE30B123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258487B-CE50-6D3E-D3A1-13DB08AE9EBB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7553996" y="195694"/>
            <a:ext cx="4397375" cy="369332"/>
          </a:xfrm>
        </p:spPr>
        <p:txBody>
          <a:bodyPr/>
          <a:lstStyle/>
          <a:p>
            <a:r>
              <a:rPr lang="en-US" dirty="0" err="1"/>
              <a:t>aTSA</a:t>
            </a:r>
            <a:endParaRPr lang="en-US" dirty="0"/>
          </a:p>
          <a:p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EE88C99-06E9-0DC8-1D6C-E6F5C1FCF500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61811" y="1601065"/>
            <a:ext cx="9267989" cy="369332"/>
          </a:xfrm>
        </p:spPr>
        <p:txBody>
          <a:bodyPr/>
          <a:lstStyle/>
          <a:p>
            <a:pPr marL="0" indent="0"/>
            <a:r>
              <a:rPr lang="en-US" dirty="0"/>
              <a:t>ANATOMIC TOTAL SHOULDER ARTHROPLASTY</a:t>
            </a:r>
          </a:p>
          <a:p>
            <a:pPr marL="0" indent="0"/>
            <a:r>
              <a:rPr lang="en-US" dirty="0"/>
              <a:t>(</a:t>
            </a:r>
            <a:r>
              <a:rPr lang="en-US" sz="1600" dirty="0"/>
              <a:t>A</a:t>
            </a:r>
            <a:r>
              <a:rPr lang="en-US" dirty="0"/>
              <a:t>TSA) </a:t>
            </a:r>
          </a:p>
          <a:p>
            <a:endParaRPr lang="en-US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53E4449F-3D62-A6D0-926A-51F71B799192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393666" y="3429000"/>
            <a:ext cx="7195853" cy="2363788"/>
          </a:xfrm>
        </p:spPr>
        <p:txBody>
          <a:bodyPr/>
          <a:lstStyle/>
          <a:p>
            <a:r>
              <a:rPr lang="en-US" dirty="0"/>
              <a:t>Consists of humeral stem (stemless </a:t>
            </a:r>
            <a:r>
              <a:rPr lang="en-US" b="1" dirty="0"/>
              <a:t>or</a:t>
            </a:r>
            <a:r>
              <a:rPr lang="en-US" dirty="0"/>
              <a:t> stemmed), and glenoid</a:t>
            </a:r>
          </a:p>
          <a:p>
            <a:r>
              <a:rPr lang="en-US" dirty="0"/>
              <a:t>Usually performed after non-surgical treatment options have failed</a:t>
            </a:r>
          </a:p>
          <a:p>
            <a:r>
              <a:rPr lang="en-US" dirty="0"/>
              <a:t>Healthy rotator cuff is necessary for this procedure</a:t>
            </a:r>
          </a:p>
          <a:p>
            <a:pPr marL="0" indent="0">
              <a:buNone/>
            </a:pPr>
            <a:endParaRPr lang="en-US" dirty="0"/>
          </a:p>
          <a:p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AA939B1E-82DE-4BDF-4541-164FA0D80ABC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94708" y="2808516"/>
            <a:ext cx="2507105" cy="1985554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7B65DC4E-43D9-9A41-369D-D1B4844FEFC3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516343" y="2547256"/>
            <a:ext cx="1675657" cy="2872899"/>
          </a:xfrm>
          <a:prstGeom prst="rect">
            <a:avLst/>
          </a:prstGeom>
        </p:spPr>
      </p:pic>
      <p:sp>
        <p:nvSpPr>
          <p:cNvPr id="13" name="Text Placeholder 5">
            <a:extLst>
              <a:ext uri="{FF2B5EF4-FFF2-40B4-BE49-F238E27FC236}">
                <a16:creationId xmlns:a16="http://schemas.microsoft.com/office/drawing/2014/main" id="{93300793-4147-DED8-3244-5B474E7FD42C}"/>
              </a:ext>
            </a:extLst>
          </p:cNvPr>
          <p:cNvSpPr txBox="1">
            <a:spLocks/>
          </p:cNvSpPr>
          <p:nvPr/>
        </p:nvSpPr>
        <p:spPr>
          <a:xfrm>
            <a:off x="7891731" y="4726380"/>
            <a:ext cx="2415935" cy="765178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04A87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04A87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04A87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04A87"/>
              </a:buClr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04A87"/>
              </a:buClr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400" dirty="0"/>
              <a:t>Stemless Implant</a:t>
            </a: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400" dirty="0"/>
              <a:t> + </a:t>
            </a: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400" dirty="0"/>
              <a:t>Glenoid</a:t>
            </a:r>
          </a:p>
          <a:p>
            <a:pPr marL="0" indent="0" algn="ctr">
              <a:buNone/>
            </a:pPr>
            <a:endParaRPr lang="en-US" dirty="0"/>
          </a:p>
        </p:txBody>
      </p:sp>
      <p:sp>
        <p:nvSpPr>
          <p:cNvPr id="17" name="Text Placeholder 5">
            <a:extLst>
              <a:ext uri="{FF2B5EF4-FFF2-40B4-BE49-F238E27FC236}">
                <a16:creationId xmlns:a16="http://schemas.microsoft.com/office/drawing/2014/main" id="{D6CA1E22-4205-0D40-7E82-DC562302819C}"/>
              </a:ext>
            </a:extLst>
          </p:cNvPr>
          <p:cNvSpPr txBox="1">
            <a:spLocks/>
          </p:cNvSpPr>
          <p:nvPr/>
        </p:nvSpPr>
        <p:spPr>
          <a:xfrm>
            <a:off x="9529859" y="5497089"/>
            <a:ext cx="2415935" cy="765178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04A87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04A87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04A87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04A87"/>
              </a:buClr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04A87"/>
              </a:buClr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400" dirty="0"/>
              <a:t>Stemmed Implant</a:t>
            </a: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400" dirty="0"/>
              <a:t> + </a:t>
            </a: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400" dirty="0"/>
              <a:t>Glenoid</a:t>
            </a:r>
          </a:p>
          <a:p>
            <a:pPr marL="0" indent="0" algn="ctr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5344516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C2B9814-EC61-CB0E-D152-91F8878F72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und Diagonal Corner Rectangle 8">
            <a:extLst>
              <a:ext uri="{FF2B5EF4-FFF2-40B4-BE49-F238E27FC236}">
                <a16:creationId xmlns:a16="http://schemas.microsoft.com/office/drawing/2014/main" id="{C5901DE5-DE2A-A1B8-503A-0AFFEC950B5A}"/>
              </a:ext>
            </a:extLst>
          </p:cNvPr>
          <p:cNvSpPr/>
          <p:nvPr/>
        </p:nvSpPr>
        <p:spPr>
          <a:xfrm>
            <a:off x="-359229" y="2704011"/>
            <a:ext cx="7778932" cy="3206932"/>
          </a:xfrm>
          <a:prstGeom prst="round2DiagRect">
            <a:avLst/>
          </a:prstGeom>
          <a:solidFill>
            <a:schemeClr val="bg1">
              <a:lumMod val="95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ound Single Corner Rectangle 2">
            <a:extLst>
              <a:ext uri="{FF2B5EF4-FFF2-40B4-BE49-F238E27FC236}">
                <a16:creationId xmlns:a16="http://schemas.microsoft.com/office/drawing/2014/main" id="{0C45D6FB-68FC-C959-9085-C8A7BB92A9A2}"/>
              </a:ext>
            </a:extLst>
          </p:cNvPr>
          <p:cNvSpPr/>
          <p:nvPr/>
        </p:nvSpPr>
        <p:spPr>
          <a:xfrm flipH="1" flipV="1">
            <a:off x="7015524" y="0"/>
            <a:ext cx="5176476" cy="760720"/>
          </a:xfrm>
          <a:prstGeom prst="round1Rect">
            <a:avLst>
              <a:gd name="adj" fmla="val 50000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6409A72-1418-4488-E9BE-59BCC06AFD09}"/>
              </a:ext>
            </a:extLst>
          </p:cNvPr>
          <p:cNvSpPr txBox="1"/>
          <p:nvPr/>
        </p:nvSpPr>
        <p:spPr>
          <a:xfrm>
            <a:off x="7012983" y="238205"/>
            <a:ext cx="5179017" cy="369332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ANATOMIC HEAD DESIGN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3D1C089-AB62-CB74-88C6-6D581572E3F1}"/>
              </a:ext>
            </a:extLst>
          </p:cNvPr>
          <p:cNvSpPr txBox="1"/>
          <p:nvPr/>
        </p:nvSpPr>
        <p:spPr>
          <a:xfrm>
            <a:off x="936113" y="1204225"/>
            <a:ext cx="677097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400"/>
              </a:lnSpc>
              <a:spcAft>
                <a:spcPts val="600"/>
              </a:spcAft>
            </a:pPr>
            <a:r>
              <a:rPr lang="en-US" sz="2400" b="1" dirty="0"/>
              <a:t>Not all anatomic implants are the same. Some are specifically engineered to consistently restore the original size </a:t>
            </a:r>
            <a:br>
              <a:rPr lang="en-US" sz="2400" b="1" dirty="0"/>
            </a:br>
            <a:r>
              <a:rPr lang="en-US" sz="2400" b="1" dirty="0"/>
              <a:t>and shape of the humerus</a:t>
            </a:r>
            <a:endParaRPr lang="en-US" sz="1100" b="1" i="1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DC2B8D9-31E4-0445-79E9-34025FEFC143}"/>
              </a:ext>
            </a:extLst>
          </p:cNvPr>
          <p:cNvSpPr txBox="1"/>
          <p:nvPr/>
        </p:nvSpPr>
        <p:spPr>
          <a:xfrm>
            <a:off x="0" y="2717076"/>
            <a:ext cx="7426234" cy="627016"/>
          </a:xfrm>
          <a:prstGeom prst="rect">
            <a:avLst/>
          </a:prstGeom>
          <a:solidFill>
            <a:schemeClr val="bg1">
              <a:lumMod val="85000"/>
              <a:alpha val="22904"/>
            </a:schemeClr>
          </a:solidFill>
        </p:spPr>
        <p:txBody>
          <a:bodyPr wrap="square" lIns="91440" tIns="45720" rIns="91440" bIns="45720" rtlCol="0" anchor="ctr" anchorCtr="0">
            <a:noAutofit/>
          </a:bodyPr>
          <a:lstStyle/>
          <a:p>
            <a:pPr algn="ctr"/>
            <a:r>
              <a:rPr lang="en-US" dirty="0">
                <a:solidFill>
                  <a:srgbClr val="1D9ADD"/>
                </a:solidFill>
              </a:rPr>
              <a:t>Anatomic = Natural Kinematics</a:t>
            </a:r>
          </a:p>
        </p:txBody>
      </p:sp>
      <p:pic>
        <p:nvPicPr>
          <p:cNvPr id="13" name="Picture 12" descr="A silver object with black background&#10;&#10;AI-generated content may be incorrect.">
            <a:extLst>
              <a:ext uri="{FF2B5EF4-FFF2-40B4-BE49-F238E27FC236}">
                <a16:creationId xmlns:a16="http://schemas.microsoft.com/office/drawing/2014/main" id="{1FF7D68F-2605-9ADF-0C2D-938957BA4188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523514" y="1212137"/>
            <a:ext cx="3838303" cy="3039823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8929D5A3-7615-55E2-3B2F-F0E4C1EE7625}"/>
              </a:ext>
            </a:extLst>
          </p:cNvPr>
          <p:cNvSpPr txBox="1"/>
          <p:nvPr/>
        </p:nvSpPr>
        <p:spPr>
          <a:xfrm>
            <a:off x="1008529" y="3546565"/>
            <a:ext cx="6123792" cy="1400383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285750" indent="-285750">
              <a:lnSpc>
                <a:spcPts val="1800"/>
              </a:lnSpc>
              <a:spcAft>
                <a:spcPts val="1200"/>
              </a:spcAft>
              <a:buClr>
                <a:srgbClr val="1D9ADD"/>
              </a:buClr>
              <a:buFont typeface="Arial" panose="020B0604020202020204" pitchFamily="34" charset="0"/>
              <a:buChar char="•"/>
            </a:pPr>
            <a:r>
              <a:rPr lang="en-US" sz="1600" dirty="0"/>
              <a:t>Restoration of natural shape more accurately restores </a:t>
            </a:r>
            <a:br>
              <a:rPr lang="en-US" sz="1600" dirty="0"/>
            </a:br>
            <a:r>
              <a:rPr lang="en-US" sz="1600" dirty="0"/>
              <a:t>the center of rotation and proper kinematics</a:t>
            </a:r>
            <a:r>
              <a:rPr lang="en-US" sz="1600" baseline="30000" dirty="0"/>
              <a:t>3,4</a:t>
            </a:r>
          </a:p>
          <a:p>
            <a:pPr marL="285750" indent="-285750">
              <a:lnSpc>
                <a:spcPts val="1800"/>
              </a:lnSpc>
              <a:spcAft>
                <a:spcPts val="1200"/>
              </a:spcAft>
              <a:buClr>
                <a:srgbClr val="1D9ADD"/>
              </a:buClr>
              <a:buFont typeface="Arial" panose="020B0604020202020204" pitchFamily="34" charset="0"/>
              <a:buChar char="•"/>
            </a:pPr>
            <a:r>
              <a:rPr lang="en-US" sz="1600"/>
              <a:t>Accurate anatomic reconstruction of the shoulder </a:t>
            </a:r>
            <a:r>
              <a:rPr lang="en-US" sz="1600" dirty="0"/>
              <a:t>avoids abnormal physiological loads to the joint and the arthroplasty </a:t>
            </a:r>
            <a:r>
              <a:rPr lang="en-US" sz="1600"/>
              <a:t>components</a:t>
            </a:r>
            <a:r>
              <a:rPr lang="en-US" sz="1600" baseline="30000"/>
              <a:t>5,6,7</a:t>
            </a:r>
          </a:p>
        </p:txBody>
      </p:sp>
      <p:sp>
        <p:nvSpPr>
          <p:cNvPr id="6" name="Rectangle 2">
            <a:extLst>
              <a:ext uri="{FF2B5EF4-FFF2-40B4-BE49-F238E27FC236}">
                <a16:creationId xmlns:a16="http://schemas.microsoft.com/office/drawing/2014/main" id="{7051F8DC-8D2B-70B1-C485-0386548659CD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9924" y="6160859"/>
            <a:ext cx="7721001" cy="5539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en-US" sz="600" baseline="30000">
                <a:latin typeface="Arial" panose="020B0604020202020204" pitchFamily="34" charset="0"/>
                <a:ea typeface="Segoe UI"/>
                <a:cs typeface="Segoe UI"/>
              </a:rPr>
              <a:t>3 </a:t>
            </a:r>
            <a:r>
              <a:rPr lang="en-US" sz="600">
                <a:latin typeface="Arial" panose="020B0604020202020204" pitchFamily="34" charset="0"/>
                <a:ea typeface="Segoe UI"/>
                <a:cs typeface="Segoe UI"/>
              </a:rPr>
              <a:t>Jun et al. The effects of prosthetic humeral head shape on glenohumeral joint kinematics. JSES 2013; 22(10): 1423-32</a:t>
            </a:r>
          </a:p>
          <a:p>
            <a:r>
              <a:rPr lang="en-US" sz="600" baseline="30000">
                <a:latin typeface="Arial" panose="020B0604020202020204" pitchFamily="34" charset="0"/>
                <a:ea typeface="Segoe UI"/>
                <a:cs typeface="Segoe UI"/>
              </a:rPr>
              <a:t>4 </a:t>
            </a:r>
            <a:r>
              <a:rPr lang="en-US" sz="600">
                <a:latin typeface="Arial" panose="020B0604020202020204" pitchFamily="34" charset="0"/>
                <a:ea typeface="Segoe UI"/>
                <a:cs typeface="Segoe UI"/>
              </a:rPr>
              <a:t>Jun et al. The effect of prosthetic humeral head shape on glenohumeral joint kinematics during humeral axial rotation in TSA. JSES 2016; 25(7): 1084-93</a:t>
            </a:r>
            <a:endParaRPr kumimoji="0" lang="en-US" altLang="en-US" sz="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buClrTx/>
              <a:buSzTx/>
              <a:buFontTx/>
              <a:buNone/>
              <a:tabLst/>
            </a:pPr>
            <a:r>
              <a:rPr kumimoji="0" lang="en-US" altLang="en-US" sz="600" b="0" i="0" u="none" strike="noStrike" cap="none" normalizeH="0" baseline="3000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5</a:t>
            </a:r>
            <a:r>
              <a:rPr kumimoji="0" lang="en-US" altLang="en-US" sz="6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Buchler P, Farron A. Benefits of an anatomical reconstruction of the humeral head during shoulder arthroplasty: a finite element analysis. Clin </a:t>
            </a:r>
            <a:r>
              <a:rPr kumimoji="0" lang="en-US" altLang="en-US" sz="600" b="0" i="0" u="none" strike="noStrike" cap="none" normalizeH="0" baseline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Biomech</a:t>
            </a:r>
            <a:r>
              <a:rPr kumimoji="0" lang="en-US" altLang="en-US" sz="6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. Jan 2004; 19(1):16-23.</a:t>
            </a:r>
            <a:br>
              <a:rPr kumimoji="0" lang="en-US" altLang="en-US" sz="6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r>
              <a:rPr kumimoji="0" lang="en-US" altLang="en-US" sz="600" b="0" i="0" u="none" strike="noStrike" cap="none" normalizeH="0" baseline="3000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6</a:t>
            </a:r>
            <a:r>
              <a:rPr kumimoji="0" lang="en-US" altLang="en-US" sz="6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Harrold F, </a:t>
            </a:r>
            <a:r>
              <a:rPr kumimoji="0" lang="en-US" altLang="en-US" sz="600" b="0" i="0" u="none" strike="noStrike" cap="none" normalizeH="0" baseline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Wigderowitz</a:t>
            </a:r>
            <a:r>
              <a:rPr kumimoji="0" lang="en-US" altLang="en-US" sz="6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C. Humeral head arthroplasty and its ability to restore original humeral head geometry. J Shoulder Elbow Surg. Jan 2013; 22(1):115-21.</a:t>
            </a:r>
            <a:br>
              <a:rPr kumimoji="0" lang="en-US" altLang="en-US" sz="6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r>
              <a:rPr kumimoji="0" lang="en-US" altLang="en-US" sz="600" b="0" i="0" u="none" strike="noStrike" cap="none" normalizeH="0" baseline="3000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7</a:t>
            </a:r>
            <a:r>
              <a:rPr kumimoji="0" lang="en-US" altLang="en-US" sz="6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Terrier A, </a:t>
            </a:r>
            <a:r>
              <a:rPr kumimoji="0" lang="en-US" altLang="en-US" sz="600" b="0" i="0" u="none" strike="noStrike" cap="none" normalizeH="0" baseline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Ramondetti</a:t>
            </a:r>
            <a:r>
              <a:rPr kumimoji="0" lang="en-US" altLang="en-US" sz="6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S, Merlini F, </a:t>
            </a:r>
            <a:r>
              <a:rPr kumimoji="0" lang="en-US" altLang="en-US" sz="600" b="0" i="0" u="none" strike="noStrike" cap="none" normalizeH="0" baseline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Pioletti</a:t>
            </a:r>
            <a:r>
              <a:rPr kumimoji="0" lang="en-US" altLang="en-US" sz="6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DD, Farron A. Biomechanical consequences of humeral component </a:t>
            </a:r>
            <a:r>
              <a:rPr kumimoji="0" lang="en-US" altLang="en-US" sz="600" b="0" i="0" u="none" strike="noStrike" cap="none" normalizeH="0" baseline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malpositioning</a:t>
            </a:r>
            <a:r>
              <a:rPr kumimoji="0" lang="en-US" altLang="en-US" sz="6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after anatomical total shoulder arthroplasty. J Shoulder Elbow Surg. Dec 2010; 19(8): 1184-90.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9A29F571-88FF-7951-054A-1858396FD4E0}"/>
              </a:ext>
            </a:extLst>
          </p:cNvPr>
          <p:cNvGrpSpPr/>
          <p:nvPr/>
        </p:nvGrpSpPr>
        <p:grpSpPr>
          <a:xfrm>
            <a:off x="7498079" y="2782389"/>
            <a:ext cx="2704011" cy="3141618"/>
            <a:chOff x="7498079" y="2782389"/>
            <a:chExt cx="2704011" cy="3141618"/>
          </a:xfrm>
        </p:grpSpPr>
        <p:pic>
          <p:nvPicPr>
            <p:cNvPr id="7" name="Picture 6" descr="A bone structure with points and lines&#10;&#10;AI-generated content may be incorrect.">
              <a:extLst>
                <a:ext uri="{FF2B5EF4-FFF2-40B4-BE49-F238E27FC236}">
                  <a16:creationId xmlns:a16="http://schemas.microsoft.com/office/drawing/2014/main" id="{FEAD3B79-F2A2-8B08-5C7D-126040B7DA8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8438" r="22879"/>
            <a:stretch>
              <a:fillRect/>
            </a:stretch>
          </p:blipFill>
          <p:spPr>
            <a:xfrm>
              <a:off x="7498079" y="2782389"/>
              <a:ext cx="2704011" cy="3127284"/>
            </a:xfrm>
            <a:prstGeom prst="rect">
              <a:avLst/>
            </a:prstGeom>
          </p:spPr>
        </p:pic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03373D55-C65C-AA11-7E45-9736B8B45216}"/>
                </a:ext>
              </a:extLst>
            </p:cNvPr>
            <p:cNvSpPr/>
            <p:nvPr/>
          </p:nvSpPr>
          <p:spPr>
            <a:xfrm>
              <a:off x="8046720" y="5257800"/>
              <a:ext cx="1371600" cy="666207"/>
            </a:xfrm>
            <a:prstGeom prst="rect">
              <a:avLst/>
            </a:prstGeom>
            <a:gradFill>
              <a:gsLst>
                <a:gs pos="0">
                  <a:schemeClr val="bg1">
                    <a:alpha val="0"/>
                  </a:schemeClr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209227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00D3207-4545-136E-CA9E-584FCED415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ound Single Corner Rectangle 2">
            <a:extLst>
              <a:ext uri="{FF2B5EF4-FFF2-40B4-BE49-F238E27FC236}">
                <a16:creationId xmlns:a16="http://schemas.microsoft.com/office/drawing/2014/main" id="{3E66DCCC-523A-3AD4-5E5F-C9F94B4B306E}"/>
              </a:ext>
            </a:extLst>
          </p:cNvPr>
          <p:cNvSpPr/>
          <p:nvPr/>
        </p:nvSpPr>
        <p:spPr>
          <a:xfrm flipH="1" flipV="1">
            <a:off x="5704113" y="0"/>
            <a:ext cx="6627223" cy="760720"/>
          </a:xfrm>
          <a:prstGeom prst="round1Rect">
            <a:avLst>
              <a:gd name="adj" fmla="val 50000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5CA063E-CC6F-251A-CC47-9578E1C3CDAD}"/>
              </a:ext>
            </a:extLst>
          </p:cNvPr>
          <p:cNvSpPr txBox="1"/>
          <p:nvPr/>
        </p:nvSpPr>
        <p:spPr>
          <a:xfrm>
            <a:off x="5703376" y="238205"/>
            <a:ext cx="6488624" cy="369332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 algn="ctr"/>
            <a:r>
              <a:rPr lang="en-US" cap="all" spc="30" dirty="0"/>
              <a:t>Bone preservation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2A95F64-7305-2B2C-87E2-90E1BE0CADE4}"/>
              </a:ext>
            </a:extLst>
          </p:cNvPr>
          <p:cNvSpPr txBox="1"/>
          <p:nvPr/>
        </p:nvSpPr>
        <p:spPr>
          <a:xfrm>
            <a:off x="975870" y="1713924"/>
            <a:ext cx="10203663" cy="40011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>
              <a:lnSpc>
                <a:spcPts val="2400"/>
              </a:lnSpc>
              <a:spcAft>
                <a:spcPts val="600"/>
              </a:spcAft>
            </a:pPr>
            <a:r>
              <a:rPr lang="en-US" sz="2400" b="1" dirty="0"/>
              <a:t>Some anatomic implant designs spare more bone than others</a:t>
            </a:r>
          </a:p>
        </p:txBody>
      </p:sp>
      <p:pic>
        <p:nvPicPr>
          <p:cNvPr id="11" name="Content Placeholder 5">
            <a:extLst>
              <a:ext uri="{FF2B5EF4-FFF2-40B4-BE49-F238E27FC236}">
                <a16:creationId xmlns:a16="http://schemas.microsoft.com/office/drawing/2014/main" id="{DAE9DCA6-40D8-C74C-ABB9-3B3CCE2A0281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188720" y="2696389"/>
            <a:ext cx="2913017" cy="2860767"/>
          </a:xfrm>
          <a:prstGeom prst="ellipse">
            <a:avLst/>
          </a:prstGeom>
        </p:spPr>
      </p:pic>
      <p:pic>
        <p:nvPicPr>
          <p:cNvPr id="12" name="Content Placeholder 5">
            <a:extLst>
              <a:ext uri="{FF2B5EF4-FFF2-40B4-BE49-F238E27FC236}">
                <a16:creationId xmlns:a16="http://schemas.microsoft.com/office/drawing/2014/main" id="{AC5C5323-DFDC-815D-7940-3A9BBC879398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5447211" y="2696389"/>
            <a:ext cx="2913017" cy="2860767"/>
          </a:xfrm>
          <a:prstGeom prst="ellipse">
            <a:avLst/>
          </a:prstGeom>
        </p:spPr>
      </p:pic>
      <p:pic>
        <p:nvPicPr>
          <p:cNvPr id="13" name="Content Placeholder 5">
            <a:extLst>
              <a:ext uri="{FF2B5EF4-FFF2-40B4-BE49-F238E27FC236}">
                <a16:creationId xmlns:a16="http://schemas.microsoft.com/office/drawing/2014/main" id="{DA6F09FE-794F-BE58-311A-8E76B48E720D}"/>
              </a:ext>
            </a:extLst>
          </p:cNvPr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8610600" y="2696389"/>
            <a:ext cx="2917371" cy="2860767"/>
          </a:xfrm>
          <a:prstGeom prst="ellipse">
            <a:avLst/>
          </a:prstGeom>
        </p:spPr>
      </p:pic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1D1C4306-97EF-16CF-B701-3F343475C5DF}"/>
              </a:ext>
            </a:extLst>
          </p:cNvPr>
          <p:cNvCxnSpPr/>
          <p:nvPr/>
        </p:nvCxnSpPr>
        <p:spPr>
          <a:xfrm>
            <a:off x="4754878" y="2651759"/>
            <a:ext cx="0" cy="3042557"/>
          </a:xfrm>
          <a:prstGeom prst="line">
            <a:avLst/>
          </a:prstGeom>
          <a:ln>
            <a:solidFill>
              <a:srgbClr val="1D9ADD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5729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Arial Black-Arial">
      <a:majorFont>
        <a:latin typeface="Arial Black" panose="020B0A04020102020204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4963</TotalTime>
  <Words>763</Words>
  <Application>Microsoft Macintosh PowerPoint</Application>
  <PresentationFormat>Widescreen</PresentationFormat>
  <Paragraphs>123</Paragraphs>
  <Slides>15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9" baseType="lpstr">
      <vt:lpstr>Aptos</vt:lpstr>
      <vt:lpstr>Arial</vt:lpstr>
      <vt:lpstr>System Font Regular</vt:lpstr>
      <vt:lpstr>Office Theme</vt:lpstr>
      <vt:lpstr>Shoulder arthroplasty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Nicole Nelson</dc:creator>
  <cp:lastModifiedBy>David Gallone</cp:lastModifiedBy>
  <cp:revision>9</cp:revision>
  <cp:lastPrinted>2026-06-15T19:21:35Z</cp:lastPrinted>
  <dcterms:created xsi:type="dcterms:W3CDTF">2025-01-31T18:55:54Z</dcterms:created>
  <dcterms:modified xsi:type="dcterms:W3CDTF">2026-06-19T11:39:27Z</dcterms:modified>
</cp:coreProperties>
</file>